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7"/>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70" r:id="rId14"/>
    <p:sldId id="268"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90" d="100"/>
          <a:sy n="90" d="100"/>
        </p:scale>
        <p:origin x="-1632" y="-352"/>
      </p:cViewPr>
      <p:guideLst>
        <p:guide orient="horz" pos="2216"/>
        <p:guide pos="288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3183E-6AAE-B341-8E0C-AF2B118FF856}"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604DC003-4499-6648-B42C-500BFF3A0142}">
      <dgm:prSet/>
      <dgm:spPr>
        <a:solidFill>
          <a:schemeClr val="bg2">
            <a:lumMod val="75000"/>
          </a:schemeClr>
        </a:solidFill>
      </dgm:spPr>
      <dgm:t>
        <a:bodyPr/>
        <a:lstStyle/>
        <a:p>
          <a:pPr rtl="0"/>
          <a:r>
            <a:rPr lang="en-US" b="1" dirty="0" smtClean="0"/>
            <a:t>A focused and coherent syllabus</a:t>
          </a:r>
          <a:endParaRPr lang="en-US" dirty="0"/>
        </a:p>
      </dgm:t>
    </dgm:pt>
    <dgm:pt modelId="{159C9DA2-0F6E-014B-8A76-0FF1F64461A5}" type="parTrans" cxnId="{E2E37582-520E-CB4C-89BE-767B17B0BABB}">
      <dgm:prSet/>
      <dgm:spPr/>
      <dgm:t>
        <a:bodyPr/>
        <a:lstStyle/>
        <a:p>
          <a:endParaRPr lang="en-US"/>
        </a:p>
      </dgm:t>
    </dgm:pt>
    <dgm:pt modelId="{33278905-115E-534C-9EAE-8D0AC04E3A56}" type="sibTrans" cxnId="{E2E37582-520E-CB4C-89BE-767B17B0BABB}">
      <dgm:prSet/>
      <dgm:spPr/>
      <dgm:t>
        <a:bodyPr/>
        <a:lstStyle/>
        <a:p>
          <a:endParaRPr lang="en-US"/>
        </a:p>
      </dgm:t>
    </dgm:pt>
    <dgm:pt modelId="{0CA0E8AF-18BF-8B44-AB79-4008BED43585}">
      <dgm:prSet/>
      <dgm:spPr>
        <a:solidFill>
          <a:schemeClr val="bg2">
            <a:lumMod val="75000"/>
          </a:schemeClr>
        </a:solidFill>
      </dgm:spPr>
      <dgm:t>
        <a:bodyPr/>
        <a:lstStyle/>
        <a:p>
          <a:pPr rtl="0"/>
          <a:r>
            <a:rPr lang="en-US" b="1" dirty="0" smtClean="0"/>
            <a:t>A visual and balanced approach</a:t>
          </a:r>
          <a:endParaRPr lang="en-US" dirty="0"/>
        </a:p>
      </dgm:t>
    </dgm:pt>
    <dgm:pt modelId="{D5DAE450-8C4B-764B-BF59-38D7B0411CB8}" type="parTrans" cxnId="{2BED14B4-9EF2-614C-9159-FC261BB4AA51}">
      <dgm:prSet/>
      <dgm:spPr/>
      <dgm:t>
        <a:bodyPr/>
        <a:lstStyle/>
        <a:p>
          <a:endParaRPr lang="en-US"/>
        </a:p>
      </dgm:t>
    </dgm:pt>
    <dgm:pt modelId="{FBC94168-8D67-8944-B4D6-E96553828AAD}" type="sibTrans" cxnId="{2BED14B4-9EF2-614C-9159-FC261BB4AA51}">
      <dgm:prSet/>
      <dgm:spPr/>
      <dgm:t>
        <a:bodyPr/>
        <a:lstStyle/>
        <a:p>
          <a:endParaRPr lang="en-US"/>
        </a:p>
      </dgm:t>
    </dgm:pt>
    <dgm:pt modelId="{B3BB0EC7-FDD0-1C49-819C-D02CCD68B5DA}">
      <dgm:prSet/>
      <dgm:spPr>
        <a:solidFill>
          <a:schemeClr val="bg2">
            <a:lumMod val="75000"/>
          </a:schemeClr>
        </a:solidFill>
      </dgm:spPr>
      <dgm:t>
        <a:bodyPr/>
        <a:lstStyle/>
        <a:p>
          <a:pPr rtl="0"/>
          <a:r>
            <a:rPr lang="en-US" b="1" dirty="0" smtClean="0"/>
            <a:t>An emphasis on problem solving using model-drawing</a:t>
          </a:r>
          <a:endParaRPr lang="en-US" dirty="0"/>
        </a:p>
      </dgm:t>
    </dgm:pt>
    <dgm:pt modelId="{6A8798D4-C024-3A4F-91BA-D3002EABEE6C}" type="parTrans" cxnId="{7EDF960B-D1A3-B44C-AEE1-05D900EA9D55}">
      <dgm:prSet/>
      <dgm:spPr/>
      <dgm:t>
        <a:bodyPr/>
        <a:lstStyle/>
        <a:p>
          <a:endParaRPr lang="en-US"/>
        </a:p>
      </dgm:t>
    </dgm:pt>
    <dgm:pt modelId="{6CB8E907-7521-1E4E-859B-AC9BB7A835CA}" type="sibTrans" cxnId="{7EDF960B-D1A3-B44C-AEE1-05D900EA9D55}">
      <dgm:prSet/>
      <dgm:spPr/>
      <dgm:t>
        <a:bodyPr/>
        <a:lstStyle/>
        <a:p>
          <a:endParaRPr lang="en-US"/>
        </a:p>
      </dgm:t>
    </dgm:pt>
    <dgm:pt modelId="{EA9847F5-4BAC-2245-B6B9-F47D9792975B}">
      <dgm:prSet/>
      <dgm:spPr>
        <a:solidFill>
          <a:schemeClr val="bg2">
            <a:lumMod val="75000"/>
          </a:schemeClr>
        </a:solidFill>
      </dgm:spPr>
      <dgm:t>
        <a:bodyPr/>
        <a:lstStyle/>
        <a:p>
          <a:pPr rtl="0"/>
          <a:r>
            <a:rPr lang="en-US" b="1" dirty="0" smtClean="0"/>
            <a:t>A focus on number and operations</a:t>
          </a:r>
          <a:r>
            <a:rPr lang="en-US" dirty="0" smtClean="0"/>
            <a:t> </a:t>
          </a:r>
          <a:endParaRPr lang="en-US" dirty="0"/>
        </a:p>
      </dgm:t>
    </dgm:pt>
    <dgm:pt modelId="{3B59120A-2097-4F46-AB10-C9C3F12A6597}" type="parTrans" cxnId="{BCF6F3AE-2DFA-1047-8C0F-000B0579EF04}">
      <dgm:prSet/>
      <dgm:spPr/>
      <dgm:t>
        <a:bodyPr/>
        <a:lstStyle/>
        <a:p>
          <a:endParaRPr lang="en-US"/>
        </a:p>
      </dgm:t>
    </dgm:pt>
    <dgm:pt modelId="{D9BE9B35-49D0-1A45-BCB7-B45895C70E7A}" type="sibTrans" cxnId="{BCF6F3AE-2DFA-1047-8C0F-000B0579EF04}">
      <dgm:prSet/>
      <dgm:spPr/>
      <dgm:t>
        <a:bodyPr/>
        <a:lstStyle/>
        <a:p>
          <a:endParaRPr lang="en-US"/>
        </a:p>
      </dgm:t>
    </dgm:pt>
    <dgm:pt modelId="{A119A4D5-E004-194E-B958-A44906FBD74D}">
      <dgm:prSet/>
      <dgm:spPr>
        <a:solidFill>
          <a:schemeClr val="bg2">
            <a:lumMod val="75000"/>
          </a:schemeClr>
        </a:solidFill>
      </dgm:spPr>
      <dgm:t>
        <a:bodyPr/>
        <a:lstStyle/>
        <a:p>
          <a:pPr rtl="0"/>
          <a:r>
            <a:rPr lang="en-US" b="1" dirty="0" smtClean="0"/>
            <a:t>A recognition of the importance of attitudes and metacognition</a:t>
          </a:r>
          <a:endParaRPr lang="en-US" dirty="0"/>
        </a:p>
      </dgm:t>
    </dgm:pt>
    <dgm:pt modelId="{F0B05495-14F1-014F-8450-9887589C26EA}" type="parTrans" cxnId="{3D1590E2-8591-C544-A5F1-BB8451750748}">
      <dgm:prSet/>
      <dgm:spPr/>
      <dgm:t>
        <a:bodyPr/>
        <a:lstStyle/>
        <a:p>
          <a:endParaRPr lang="en-US"/>
        </a:p>
      </dgm:t>
    </dgm:pt>
    <dgm:pt modelId="{0DC33E46-BB97-A440-98EF-D49F8922AE5D}" type="sibTrans" cxnId="{3D1590E2-8591-C544-A5F1-BB8451750748}">
      <dgm:prSet/>
      <dgm:spPr/>
      <dgm:t>
        <a:bodyPr/>
        <a:lstStyle/>
        <a:p>
          <a:endParaRPr lang="en-US"/>
        </a:p>
      </dgm:t>
    </dgm:pt>
    <dgm:pt modelId="{88145771-7728-B148-9F79-30F70E23EB7F}" type="pres">
      <dgm:prSet presAssocID="{1783183E-6AAE-B341-8E0C-AF2B118FF856}" presName="cycle" presStyleCnt="0">
        <dgm:presLayoutVars>
          <dgm:dir/>
          <dgm:resizeHandles val="exact"/>
        </dgm:presLayoutVars>
      </dgm:prSet>
      <dgm:spPr/>
      <dgm:t>
        <a:bodyPr/>
        <a:lstStyle/>
        <a:p>
          <a:endParaRPr lang="en-US"/>
        </a:p>
      </dgm:t>
    </dgm:pt>
    <dgm:pt modelId="{DA1CCEE1-547E-B54D-A49F-58203AE1D149}" type="pres">
      <dgm:prSet presAssocID="{604DC003-4499-6648-B42C-500BFF3A0142}" presName="node" presStyleLbl="node1" presStyleIdx="0" presStyleCnt="5">
        <dgm:presLayoutVars>
          <dgm:bulletEnabled val="1"/>
        </dgm:presLayoutVars>
      </dgm:prSet>
      <dgm:spPr/>
      <dgm:t>
        <a:bodyPr/>
        <a:lstStyle/>
        <a:p>
          <a:endParaRPr lang="en-US"/>
        </a:p>
      </dgm:t>
    </dgm:pt>
    <dgm:pt modelId="{B83B42C8-0F58-824A-9F2E-F922F401942B}" type="pres">
      <dgm:prSet presAssocID="{604DC003-4499-6648-B42C-500BFF3A0142}" presName="spNode" presStyleCnt="0"/>
      <dgm:spPr/>
    </dgm:pt>
    <dgm:pt modelId="{3CA052C8-1D95-8E48-B72C-5B4F5162F24C}" type="pres">
      <dgm:prSet presAssocID="{33278905-115E-534C-9EAE-8D0AC04E3A56}" presName="sibTrans" presStyleLbl="sibTrans1D1" presStyleIdx="0" presStyleCnt="5"/>
      <dgm:spPr/>
      <dgm:t>
        <a:bodyPr/>
        <a:lstStyle/>
        <a:p>
          <a:endParaRPr lang="en-US"/>
        </a:p>
      </dgm:t>
    </dgm:pt>
    <dgm:pt modelId="{29DE91F9-1E63-474A-A04B-8379A6203363}" type="pres">
      <dgm:prSet presAssocID="{0CA0E8AF-18BF-8B44-AB79-4008BED43585}" presName="node" presStyleLbl="node1" presStyleIdx="1" presStyleCnt="5">
        <dgm:presLayoutVars>
          <dgm:bulletEnabled val="1"/>
        </dgm:presLayoutVars>
      </dgm:prSet>
      <dgm:spPr/>
      <dgm:t>
        <a:bodyPr/>
        <a:lstStyle/>
        <a:p>
          <a:endParaRPr lang="en-US"/>
        </a:p>
      </dgm:t>
    </dgm:pt>
    <dgm:pt modelId="{803C7223-D702-234D-8C16-8A3D793C2E9C}" type="pres">
      <dgm:prSet presAssocID="{0CA0E8AF-18BF-8B44-AB79-4008BED43585}" presName="spNode" presStyleCnt="0"/>
      <dgm:spPr/>
    </dgm:pt>
    <dgm:pt modelId="{8F3D7C39-D57F-164E-A5B8-0EED891085B9}" type="pres">
      <dgm:prSet presAssocID="{FBC94168-8D67-8944-B4D6-E96553828AAD}" presName="sibTrans" presStyleLbl="sibTrans1D1" presStyleIdx="1" presStyleCnt="5"/>
      <dgm:spPr/>
      <dgm:t>
        <a:bodyPr/>
        <a:lstStyle/>
        <a:p>
          <a:endParaRPr lang="en-US"/>
        </a:p>
      </dgm:t>
    </dgm:pt>
    <dgm:pt modelId="{A119B5C3-752F-2844-83FE-D8EF01CA1C08}" type="pres">
      <dgm:prSet presAssocID="{B3BB0EC7-FDD0-1C49-819C-D02CCD68B5DA}" presName="node" presStyleLbl="node1" presStyleIdx="2" presStyleCnt="5">
        <dgm:presLayoutVars>
          <dgm:bulletEnabled val="1"/>
        </dgm:presLayoutVars>
      </dgm:prSet>
      <dgm:spPr/>
      <dgm:t>
        <a:bodyPr/>
        <a:lstStyle/>
        <a:p>
          <a:endParaRPr lang="en-US"/>
        </a:p>
      </dgm:t>
    </dgm:pt>
    <dgm:pt modelId="{728D272A-6EAA-C347-B9A0-222476F7FC11}" type="pres">
      <dgm:prSet presAssocID="{B3BB0EC7-FDD0-1C49-819C-D02CCD68B5DA}" presName="spNode" presStyleCnt="0"/>
      <dgm:spPr/>
    </dgm:pt>
    <dgm:pt modelId="{02224B5B-9417-0240-A0E5-DAF0EE3F6E3D}" type="pres">
      <dgm:prSet presAssocID="{6CB8E907-7521-1E4E-859B-AC9BB7A835CA}" presName="sibTrans" presStyleLbl="sibTrans1D1" presStyleIdx="2" presStyleCnt="5"/>
      <dgm:spPr/>
      <dgm:t>
        <a:bodyPr/>
        <a:lstStyle/>
        <a:p>
          <a:endParaRPr lang="en-US"/>
        </a:p>
      </dgm:t>
    </dgm:pt>
    <dgm:pt modelId="{4279471A-4A64-8B45-A4FA-AE310B8FA5BA}" type="pres">
      <dgm:prSet presAssocID="{EA9847F5-4BAC-2245-B6B9-F47D9792975B}" presName="node" presStyleLbl="node1" presStyleIdx="3" presStyleCnt="5">
        <dgm:presLayoutVars>
          <dgm:bulletEnabled val="1"/>
        </dgm:presLayoutVars>
      </dgm:prSet>
      <dgm:spPr/>
      <dgm:t>
        <a:bodyPr/>
        <a:lstStyle/>
        <a:p>
          <a:endParaRPr lang="en-US"/>
        </a:p>
      </dgm:t>
    </dgm:pt>
    <dgm:pt modelId="{119CFF5B-31D9-1F40-AAC6-A099EFB4345D}" type="pres">
      <dgm:prSet presAssocID="{EA9847F5-4BAC-2245-B6B9-F47D9792975B}" presName="spNode" presStyleCnt="0"/>
      <dgm:spPr/>
    </dgm:pt>
    <dgm:pt modelId="{0A1C7B82-FE27-FF46-A0F3-40712229850C}" type="pres">
      <dgm:prSet presAssocID="{D9BE9B35-49D0-1A45-BCB7-B45895C70E7A}" presName="sibTrans" presStyleLbl="sibTrans1D1" presStyleIdx="3" presStyleCnt="5"/>
      <dgm:spPr/>
      <dgm:t>
        <a:bodyPr/>
        <a:lstStyle/>
        <a:p>
          <a:endParaRPr lang="en-US"/>
        </a:p>
      </dgm:t>
    </dgm:pt>
    <dgm:pt modelId="{81908E4F-2DEB-DE48-9099-D73A41DA4CC2}" type="pres">
      <dgm:prSet presAssocID="{A119A4D5-E004-194E-B958-A44906FBD74D}" presName="node" presStyleLbl="node1" presStyleIdx="4" presStyleCnt="5">
        <dgm:presLayoutVars>
          <dgm:bulletEnabled val="1"/>
        </dgm:presLayoutVars>
      </dgm:prSet>
      <dgm:spPr/>
      <dgm:t>
        <a:bodyPr/>
        <a:lstStyle/>
        <a:p>
          <a:endParaRPr lang="en-US"/>
        </a:p>
      </dgm:t>
    </dgm:pt>
    <dgm:pt modelId="{27ECC839-D023-954B-A958-AB3EBCCA8944}" type="pres">
      <dgm:prSet presAssocID="{A119A4D5-E004-194E-B958-A44906FBD74D}" presName="spNode" presStyleCnt="0"/>
      <dgm:spPr/>
    </dgm:pt>
    <dgm:pt modelId="{32DE6CFE-D228-FE4B-AEEC-89BBB349BEA4}" type="pres">
      <dgm:prSet presAssocID="{0DC33E46-BB97-A440-98EF-D49F8922AE5D}" presName="sibTrans" presStyleLbl="sibTrans1D1" presStyleIdx="4" presStyleCnt="5"/>
      <dgm:spPr/>
      <dgm:t>
        <a:bodyPr/>
        <a:lstStyle/>
        <a:p>
          <a:endParaRPr lang="en-US"/>
        </a:p>
      </dgm:t>
    </dgm:pt>
  </dgm:ptLst>
  <dgm:cxnLst>
    <dgm:cxn modelId="{BD60A072-D68F-5B44-A48B-60228343E2A0}" type="presOf" srcId="{FBC94168-8D67-8944-B4D6-E96553828AAD}" destId="{8F3D7C39-D57F-164E-A5B8-0EED891085B9}" srcOrd="0" destOrd="0" presId="urn:microsoft.com/office/officeart/2005/8/layout/cycle5"/>
    <dgm:cxn modelId="{BCF6F3AE-2DFA-1047-8C0F-000B0579EF04}" srcId="{1783183E-6AAE-B341-8E0C-AF2B118FF856}" destId="{EA9847F5-4BAC-2245-B6B9-F47D9792975B}" srcOrd="3" destOrd="0" parTransId="{3B59120A-2097-4F46-AB10-C9C3F12A6597}" sibTransId="{D9BE9B35-49D0-1A45-BCB7-B45895C70E7A}"/>
    <dgm:cxn modelId="{9638F191-4C65-3A42-B4EC-284C2C75805F}" type="presOf" srcId="{604DC003-4499-6648-B42C-500BFF3A0142}" destId="{DA1CCEE1-547E-B54D-A49F-58203AE1D149}" srcOrd="0" destOrd="0" presId="urn:microsoft.com/office/officeart/2005/8/layout/cycle5"/>
    <dgm:cxn modelId="{8417F333-4CD2-0B4B-ACA1-719399E1479D}" type="presOf" srcId="{A119A4D5-E004-194E-B958-A44906FBD74D}" destId="{81908E4F-2DEB-DE48-9099-D73A41DA4CC2}" srcOrd="0" destOrd="0" presId="urn:microsoft.com/office/officeart/2005/8/layout/cycle5"/>
    <dgm:cxn modelId="{7EDF960B-D1A3-B44C-AEE1-05D900EA9D55}" srcId="{1783183E-6AAE-B341-8E0C-AF2B118FF856}" destId="{B3BB0EC7-FDD0-1C49-819C-D02CCD68B5DA}" srcOrd="2" destOrd="0" parTransId="{6A8798D4-C024-3A4F-91BA-D3002EABEE6C}" sibTransId="{6CB8E907-7521-1E4E-859B-AC9BB7A835CA}"/>
    <dgm:cxn modelId="{37E755EA-35E1-7D49-9495-B832A177F5DB}" type="presOf" srcId="{EA9847F5-4BAC-2245-B6B9-F47D9792975B}" destId="{4279471A-4A64-8B45-A4FA-AE310B8FA5BA}" srcOrd="0" destOrd="0" presId="urn:microsoft.com/office/officeart/2005/8/layout/cycle5"/>
    <dgm:cxn modelId="{6F547AC2-5EFE-DB45-8E27-FD4881024150}" type="presOf" srcId="{33278905-115E-534C-9EAE-8D0AC04E3A56}" destId="{3CA052C8-1D95-8E48-B72C-5B4F5162F24C}" srcOrd="0" destOrd="0" presId="urn:microsoft.com/office/officeart/2005/8/layout/cycle5"/>
    <dgm:cxn modelId="{78207A9D-89C4-2641-8285-C7ACA5B30B5E}" type="presOf" srcId="{D9BE9B35-49D0-1A45-BCB7-B45895C70E7A}" destId="{0A1C7B82-FE27-FF46-A0F3-40712229850C}" srcOrd="0" destOrd="0" presId="urn:microsoft.com/office/officeart/2005/8/layout/cycle5"/>
    <dgm:cxn modelId="{2246994B-DA7A-9A43-8081-F2B385B47A13}" type="presOf" srcId="{0DC33E46-BB97-A440-98EF-D49F8922AE5D}" destId="{32DE6CFE-D228-FE4B-AEEC-89BBB349BEA4}" srcOrd="0" destOrd="0" presId="urn:microsoft.com/office/officeart/2005/8/layout/cycle5"/>
    <dgm:cxn modelId="{2BED14B4-9EF2-614C-9159-FC261BB4AA51}" srcId="{1783183E-6AAE-B341-8E0C-AF2B118FF856}" destId="{0CA0E8AF-18BF-8B44-AB79-4008BED43585}" srcOrd="1" destOrd="0" parTransId="{D5DAE450-8C4B-764B-BF59-38D7B0411CB8}" sibTransId="{FBC94168-8D67-8944-B4D6-E96553828AAD}"/>
    <dgm:cxn modelId="{03061689-4490-804F-AF19-60B7BA24F9F0}" type="presOf" srcId="{6CB8E907-7521-1E4E-859B-AC9BB7A835CA}" destId="{02224B5B-9417-0240-A0E5-DAF0EE3F6E3D}" srcOrd="0" destOrd="0" presId="urn:microsoft.com/office/officeart/2005/8/layout/cycle5"/>
    <dgm:cxn modelId="{3D1590E2-8591-C544-A5F1-BB8451750748}" srcId="{1783183E-6AAE-B341-8E0C-AF2B118FF856}" destId="{A119A4D5-E004-194E-B958-A44906FBD74D}" srcOrd="4" destOrd="0" parTransId="{F0B05495-14F1-014F-8450-9887589C26EA}" sibTransId="{0DC33E46-BB97-A440-98EF-D49F8922AE5D}"/>
    <dgm:cxn modelId="{F2C33022-B8A7-314D-82E6-E470CDCC597F}" type="presOf" srcId="{1783183E-6AAE-B341-8E0C-AF2B118FF856}" destId="{88145771-7728-B148-9F79-30F70E23EB7F}" srcOrd="0" destOrd="0" presId="urn:microsoft.com/office/officeart/2005/8/layout/cycle5"/>
    <dgm:cxn modelId="{2CACBCDB-E61F-C74D-80DA-0FC04C1ED173}" type="presOf" srcId="{0CA0E8AF-18BF-8B44-AB79-4008BED43585}" destId="{29DE91F9-1E63-474A-A04B-8379A6203363}" srcOrd="0" destOrd="0" presId="urn:microsoft.com/office/officeart/2005/8/layout/cycle5"/>
    <dgm:cxn modelId="{B7D25269-0523-3040-9F6E-373D99AB49F0}" type="presOf" srcId="{B3BB0EC7-FDD0-1C49-819C-D02CCD68B5DA}" destId="{A119B5C3-752F-2844-83FE-D8EF01CA1C08}" srcOrd="0" destOrd="0" presId="urn:microsoft.com/office/officeart/2005/8/layout/cycle5"/>
    <dgm:cxn modelId="{E2E37582-520E-CB4C-89BE-767B17B0BABB}" srcId="{1783183E-6AAE-B341-8E0C-AF2B118FF856}" destId="{604DC003-4499-6648-B42C-500BFF3A0142}" srcOrd="0" destOrd="0" parTransId="{159C9DA2-0F6E-014B-8A76-0FF1F64461A5}" sibTransId="{33278905-115E-534C-9EAE-8D0AC04E3A56}"/>
    <dgm:cxn modelId="{33F49677-68AD-0142-824B-9EC5316BC32C}" type="presParOf" srcId="{88145771-7728-B148-9F79-30F70E23EB7F}" destId="{DA1CCEE1-547E-B54D-A49F-58203AE1D149}" srcOrd="0" destOrd="0" presId="urn:microsoft.com/office/officeart/2005/8/layout/cycle5"/>
    <dgm:cxn modelId="{7F239B79-369B-6D40-9E36-935D2263587C}" type="presParOf" srcId="{88145771-7728-B148-9F79-30F70E23EB7F}" destId="{B83B42C8-0F58-824A-9F2E-F922F401942B}" srcOrd="1" destOrd="0" presId="urn:microsoft.com/office/officeart/2005/8/layout/cycle5"/>
    <dgm:cxn modelId="{34337F43-6EC1-E64E-9102-4B24E9A34D83}" type="presParOf" srcId="{88145771-7728-B148-9F79-30F70E23EB7F}" destId="{3CA052C8-1D95-8E48-B72C-5B4F5162F24C}" srcOrd="2" destOrd="0" presId="urn:microsoft.com/office/officeart/2005/8/layout/cycle5"/>
    <dgm:cxn modelId="{02E28B5C-135C-D345-AD8B-3AB3A172F9FB}" type="presParOf" srcId="{88145771-7728-B148-9F79-30F70E23EB7F}" destId="{29DE91F9-1E63-474A-A04B-8379A6203363}" srcOrd="3" destOrd="0" presId="urn:microsoft.com/office/officeart/2005/8/layout/cycle5"/>
    <dgm:cxn modelId="{E681441F-41DD-8648-BC3A-CCF7A70598C2}" type="presParOf" srcId="{88145771-7728-B148-9F79-30F70E23EB7F}" destId="{803C7223-D702-234D-8C16-8A3D793C2E9C}" srcOrd="4" destOrd="0" presId="urn:microsoft.com/office/officeart/2005/8/layout/cycle5"/>
    <dgm:cxn modelId="{C8D2DFA8-0F8B-5340-97D6-A9725AD07C1C}" type="presParOf" srcId="{88145771-7728-B148-9F79-30F70E23EB7F}" destId="{8F3D7C39-D57F-164E-A5B8-0EED891085B9}" srcOrd="5" destOrd="0" presId="urn:microsoft.com/office/officeart/2005/8/layout/cycle5"/>
    <dgm:cxn modelId="{E041AF9A-5C23-1A4C-BCB1-22A53F7CD37C}" type="presParOf" srcId="{88145771-7728-B148-9F79-30F70E23EB7F}" destId="{A119B5C3-752F-2844-83FE-D8EF01CA1C08}" srcOrd="6" destOrd="0" presId="urn:microsoft.com/office/officeart/2005/8/layout/cycle5"/>
    <dgm:cxn modelId="{8A27D030-8154-1B41-8923-D5A392B14B32}" type="presParOf" srcId="{88145771-7728-B148-9F79-30F70E23EB7F}" destId="{728D272A-6EAA-C347-B9A0-222476F7FC11}" srcOrd="7" destOrd="0" presId="urn:microsoft.com/office/officeart/2005/8/layout/cycle5"/>
    <dgm:cxn modelId="{68EF3FD7-1AE8-7848-A4A8-098A0799AC22}" type="presParOf" srcId="{88145771-7728-B148-9F79-30F70E23EB7F}" destId="{02224B5B-9417-0240-A0E5-DAF0EE3F6E3D}" srcOrd="8" destOrd="0" presId="urn:microsoft.com/office/officeart/2005/8/layout/cycle5"/>
    <dgm:cxn modelId="{8737874A-F52A-B941-9859-8AA4DA5B8F47}" type="presParOf" srcId="{88145771-7728-B148-9F79-30F70E23EB7F}" destId="{4279471A-4A64-8B45-A4FA-AE310B8FA5BA}" srcOrd="9" destOrd="0" presId="urn:microsoft.com/office/officeart/2005/8/layout/cycle5"/>
    <dgm:cxn modelId="{86F78EBB-6B82-574D-86E4-F2AE9B2EB3D3}" type="presParOf" srcId="{88145771-7728-B148-9F79-30F70E23EB7F}" destId="{119CFF5B-31D9-1F40-AAC6-A099EFB4345D}" srcOrd="10" destOrd="0" presId="urn:microsoft.com/office/officeart/2005/8/layout/cycle5"/>
    <dgm:cxn modelId="{53A7824E-9348-8444-8611-474211A6F636}" type="presParOf" srcId="{88145771-7728-B148-9F79-30F70E23EB7F}" destId="{0A1C7B82-FE27-FF46-A0F3-40712229850C}" srcOrd="11" destOrd="0" presId="urn:microsoft.com/office/officeart/2005/8/layout/cycle5"/>
    <dgm:cxn modelId="{EB7AEBA2-221E-984D-9113-CE0AA1EBC387}" type="presParOf" srcId="{88145771-7728-B148-9F79-30F70E23EB7F}" destId="{81908E4F-2DEB-DE48-9099-D73A41DA4CC2}" srcOrd="12" destOrd="0" presId="urn:microsoft.com/office/officeart/2005/8/layout/cycle5"/>
    <dgm:cxn modelId="{342E1F55-6D3A-E443-90C5-9AC693249ACE}" type="presParOf" srcId="{88145771-7728-B148-9F79-30F70E23EB7F}" destId="{27ECC839-D023-954B-A958-AB3EBCCA8944}" srcOrd="13" destOrd="0" presId="urn:microsoft.com/office/officeart/2005/8/layout/cycle5"/>
    <dgm:cxn modelId="{B673CB58-6DBE-FF48-B81E-06BB08D9B3D2}" type="presParOf" srcId="{88145771-7728-B148-9F79-30F70E23EB7F}" destId="{32DE6CFE-D228-FE4B-AEEC-89BBB349BEA4}"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91EB3B-D8A9-B641-8745-28D391BE22C4}" type="doc">
      <dgm:prSet loTypeId="urn:microsoft.com/office/officeart/2005/8/layout/process1" loCatId="" qsTypeId="urn:microsoft.com/office/officeart/2005/8/quickstyle/simple4" qsCatId="simple" csTypeId="urn:microsoft.com/office/officeart/2005/8/colors/accent1_2" csCatId="accent1"/>
      <dgm:spPr/>
      <dgm:t>
        <a:bodyPr/>
        <a:lstStyle/>
        <a:p>
          <a:endParaRPr lang="en-US"/>
        </a:p>
      </dgm:t>
    </dgm:pt>
    <dgm:pt modelId="{7B776238-3AF6-5D4C-9CBB-880CE3300837}">
      <dgm:prSet/>
      <dgm:spPr/>
      <dgm:t>
        <a:bodyPr/>
        <a:lstStyle/>
        <a:p>
          <a:pPr rtl="0"/>
          <a:r>
            <a:rPr lang="en-US" smtClean="0"/>
            <a:t>Concrete</a:t>
          </a:r>
          <a:endParaRPr lang="en-US"/>
        </a:p>
      </dgm:t>
    </dgm:pt>
    <dgm:pt modelId="{C7ED8FA3-79CA-0541-9478-770EF31CB69F}" type="parTrans" cxnId="{A75D26AD-4F2A-6B4B-958C-F6383C0EF873}">
      <dgm:prSet/>
      <dgm:spPr/>
      <dgm:t>
        <a:bodyPr/>
        <a:lstStyle/>
        <a:p>
          <a:endParaRPr lang="en-US"/>
        </a:p>
      </dgm:t>
    </dgm:pt>
    <dgm:pt modelId="{2EA26540-19B8-B943-9A63-DBE21872D226}" type="sibTrans" cxnId="{A75D26AD-4F2A-6B4B-958C-F6383C0EF873}">
      <dgm:prSet/>
      <dgm:spPr/>
      <dgm:t>
        <a:bodyPr/>
        <a:lstStyle/>
        <a:p>
          <a:endParaRPr lang="en-US"/>
        </a:p>
      </dgm:t>
    </dgm:pt>
    <dgm:pt modelId="{83674235-A7E8-F04C-9CEA-168FB139AA8C}">
      <dgm:prSet/>
      <dgm:spPr/>
      <dgm:t>
        <a:bodyPr/>
        <a:lstStyle/>
        <a:p>
          <a:pPr rtl="0"/>
          <a:r>
            <a:rPr lang="en-US" smtClean="0"/>
            <a:t>Pictorial</a:t>
          </a:r>
          <a:endParaRPr lang="en-US"/>
        </a:p>
      </dgm:t>
    </dgm:pt>
    <dgm:pt modelId="{41DF04FC-6EE2-AA4D-93BF-DC72932BFA61}" type="parTrans" cxnId="{D080A1AA-EA78-0842-9537-71AD463E389E}">
      <dgm:prSet/>
      <dgm:spPr/>
      <dgm:t>
        <a:bodyPr/>
        <a:lstStyle/>
        <a:p>
          <a:endParaRPr lang="en-US"/>
        </a:p>
      </dgm:t>
    </dgm:pt>
    <dgm:pt modelId="{6A6D5B5E-167F-B04A-A7BC-85B34F628F26}" type="sibTrans" cxnId="{D080A1AA-EA78-0842-9537-71AD463E389E}">
      <dgm:prSet/>
      <dgm:spPr/>
      <dgm:t>
        <a:bodyPr/>
        <a:lstStyle/>
        <a:p>
          <a:endParaRPr lang="en-US"/>
        </a:p>
      </dgm:t>
    </dgm:pt>
    <dgm:pt modelId="{9951D673-7CEB-7B48-AB90-3B3EFDC24DF5}">
      <dgm:prSet/>
      <dgm:spPr/>
      <dgm:t>
        <a:bodyPr/>
        <a:lstStyle/>
        <a:p>
          <a:pPr rtl="0"/>
          <a:r>
            <a:rPr lang="en-US" smtClean="0"/>
            <a:t>Abstract</a:t>
          </a:r>
          <a:endParaRPr lang="en-US"/>
        </a:p>
      </dgm:t>
    </dgm:pt>
    <dgm:pt modelId="{E0CE9DA1-91AD-9148-B3A5-BC2A2F08E779}" type="parTrans" cxnId="{65840903-750C-0A4B-A371-587C33EA36D4}">
      <dgm:prSet/>
      <dgm:spPr/>
      <dgm:t>
        <a:bodyPr/>
        <a:lstStyle/>
        <a:p>
          <a:endParaRPr lang="en-US"/>
        </a:p>
      </dgm:t>
    </dgm:pt>
    <dgm:pt modelId="{CDF8B05B-85DA-D04A-9D2E-101AA159C9FD}" type="sibTrans" cxnId="{65840903-750C-0A4B-A371-587C33EA36D4}">
      <dgm:prSet/>
      <dgm:spPr/>
      <dgm:t>
        <a:bodyPr/>
        <a:lstStyle/>
        <a:p>
          <a:endParaRPr lang="en-US"/>
        </a:p>
      </dgm:t>
    </dgm:pt>
    <dgm:pt modelId="{A042F3C2-70D2-F84B-92C4-8E6F5D999652}" type="pres">
      <dgm:prSet presAssocID="{B991EB3B-D8A9-B641-8745-28D391BE22C4}" presName="Name0" presStyleCnt="0">
        <dgm:presLayoutVars>
          <dgm:dir/>
          <dgm:resizeHandles val="exact"/>
        </dgm:presLayoutVars>
      </dgm:prSet>
      <dgm:spPr/>
      <dgm:t>
        <a:bodyPr/>
        <a:lstStyle/>
        <a:p>
          <a:endParaRPr lang="en-US"/>
        </a:p>
      </dgm:t>
    </dgm:pt>
    <dgm:pt modelId="{A6CF4BBF-63CE-A14D-B350-BC4400F0C783}" type="pres">
      <dgm:prSet presAssocID="{7B776238-3AF6-5D4C-9CBB-880CE3300837}" presName="node" presStyleLbl="node1" presStyleIdx="0" presStyleCnt="3">
        <dgm:presLayoutVars>
          <dgm:bulletEnabled val="1"/>
        </dgm:presLayoutVars>
      </dgm:prSet>
      <dgm:spPr/>
      <dgm:t>
        <a:bodyPr/>
        <a:lstStyle/>
        <a:p>
          <a:endParaRPr lang="en-US"/>
        </a:p>
      </dgm:t>
    </dgm:pt>
    <dgm:pt modelId="{86E86417-6DFA-924E-B2EA-C5C58E481F20}" type="pres">
      <dgm:prSet presAssocID="{2EA26540-19B8-B943-9A63-DBE21872D226}" presName="sibTrans" presStyleLbl="sibTrans2D1" presStyleIdx="0" presStyleCnt="2"/>
      <dgm:spPr/>
      <dgm:t>
        <a:bodyPr/>
        <a:lstStyle/>
        <a:p>
          <a:endParaRPr lang="en-US"/>
        </a:p>
      </dgm:t>
    </dgm:pt>
    <dgm:pt modelId="{A38BD067-A790-5143-80A8-A86DD96ED6BA}" type="pres">
      <dgm:prSet presAssocID="{2EA26540-19B8-B943-9A63-DBE21872D226}" presName="connectorText" presStyleLbl="sibTrans2D1" presStyleIdx="0" presStyleCnt="2"/>
      <dgm:spPr/>
      <dgm:t>
        <a:bodyPr/>
        <a:lstStyle/>
        <a:p>
          <a:endParaRPr lang="en-US"/>
        </a:p>
      </dgm:t>
    </dgm:pt>
    <dgm:pt modelId="{67B5C991-22D2-E947-AEF3-B944022D6385}" type="pres">
      <dgm:prSet presAssocID="{83674235-A7E8-F04C-9CEA-168FB139AA8C}" presName="node" presStyleLbl="node1" presStyleIdx="1" presStyleCnt="3">
        <dgm:presLayoutVars>
          <dgm:bulletEnabled val="1"/>
        </dgm:presLayoutVars>
      </dgm:prSet>
      <dgm:spPr/>
      <dgm:t>
        <a:bodyPr/>
        <a:lstStyle/>
        <a:p>
          <a:endParaRPr lang="en-US"/>
        </a:p>
      </dgm:t>
    </dgm:pt>
    <dgm:pt modelId="{C5CA6522-5D79-524C-80E7-4D0B726A18B8}" type="pres">
      <dgm:prSet presAssocID="{6A6D5B5E-167F-B04A-A7BC-85B34F628F26}" presName="sibTrans" presStyleLbl="sibTrans2D1" presStyleIdx="1" presStyleCnt="2"/>
      <dgm:spPr/>
      <dgm:t>
        <a:bodyPr/>
        <a:lstStyle/>
        <a:p>
          <a:endParaRPr lang="en-US"/>
        </a:p>
      </dgm:t>
    </dgm:pt>
    <dgm:pt modelId="{07B56399-25EB-B14A-9704-156C55632D79}" type="pres">
      <dgm:prSet presAssocID="{6A6D5B5E-167F-B04A-A7BC-85B34F628F26}" presName="connectorText" presStyleLbl="sibTrans2D1" presStyleIdx="1" presStyleCnt="2"/>
      <dgm:spPr/>
      <dgm:t>
        <a:bodyPr/>
        <a:lstStyle/>
        <a:p>
          <a:endParaRPr lang="en-US"/>
        </a:p>
      </dgm:t>
    </dgm:pt>
    <dgm:pt modelId="{DFBC4186-67DD-A14B-8B6B-DE1A3A934236}" type="pres">
      <dgm:prSet presAssocID="{9951D673-7CEB-7B48-AB90-3B3EFDC24DF5}" presName="node" presStyleLbl="node1" presStyleIdx="2" presStyleCnt="3">
        <dgm:presLayoutVars>
          <dgm:bulletEnabled val="1"/>
        </dgm:presLayoutVars>
      </dgm:prSet>
      <dgm:spPr/>
      <dgm:t>
        <a:bodyPr/>
        <a:lstStyle/>
        <a:p>
          <a:endParaRPr lang="en-US"/>
        </a:p>
      </dgm:t>
    </dgm:pt>
  </dgm:ptLst>
  <dgm:cxnLst>
    <dgm:cxn modelId="{65840903-750C-0A4B-A371-587C33EA36D4}" srcId="{B991EB3B-D8A9-B641-8745-28D391BE22C4}" destId="{9951D673-7CEB-7B48-AB90-3B3EFDC24DF5}" srcOrd="2" destOrd="0" parTransId="{E0CE9DA1-91AD-9148-B3A5-BC2A2F08E779}" sibTransId="{CDF8B05B-85DA-D04A-9D2E-101AA159C9FD}"/>
    <dgm:cxn modelId="{18E0A393-E90C-B849-AAD3-64671BAD32D5}" type="presOf" srcId="{6A6D5B5E-167F-B04A-A7BC-85B34F628F26}" destId="{07B56399-25EB-B14A-9704-156C55632D79}" srcOrd="1" destOrd="0" presId="urn:microsoft.com/office/officeart/2005/8/layout/process1"/>
    <dgm:cxn modelId="{5DBF8254-BF91-6E46-837D-8B5F9FCB9877}" type="presOf" srcId="{83674235-A7E8-F04C-9CEA-168FB139AA8C}" destId="{67B5C991-22D2-E947-AEF3-B944022D6385}" srcOrd="0" destOrd="0" presId="urn:microsoft.com/office/officeart/2005/8/layout/process1"/>
    <dgm:cxn modelId="{791986FD-4923-C14D-ADBA-4F542AAE6B4B}" type="presOf" srcId="{9951D673-7CEB-7B48-AB90-3B3EFDC24DF5}" destId="{DFBC4186-67DD-A14B-8B6B-DE1A3A934236}" srcOrd="0" destOrd="0" presId="urn:microsoft.com/office/officeart/2005/8/layout/process1"/>
    <dgm:cxn modelId="{2B891D06-2736-9946-A63F-B4C146634F49}" type="presOf" srcId="{2EA26540-19B8-B943-9A63-DBE21872D226}" destId="{A38BD067-A790-5143-80A8-A86DD96ED6BA}" srcOrd="1" destOrd="0" presId="urn:microsoft.com/office/officeart/2005/8/layout/process1"/>
    <dgm:cxn modelId="{D080A1AA-EA78-0842-9537-71AD463E389E}" srcId="{B991EB3B-D8A9-B641-8745-28D391BE22C4}" destId="{83674235-A7E8-F04C-9CEA-168FB139AA8C}" srcOrd="1" destOrd="0" parTransId="{41DF04FC-6EE2-AA4D-93BF-DC72932BFA61}" sibTransId="{6A6D5B5E-167F-B04A-A7BC-85B34F628F26}"/>
    <dgm:cxn modelId="{081AEA1D-1A58-7749-B8BD-EC8A67C924D0}" type="presOf" srcId="{B991EB3B-D8A9-B641-8745-28D391BE22C4}" destId="{A042F3C2-70D2-F84B-92C4-8E6F5D999652}" srcOrd="0" destOrd="0" presId="urn:microsoft.com/office/officeart/2005/8/layout/process1"/>
    <dgm:cxn modelId="{34885DDE-9E51-CC40-9FE8-4FA74EB97DFD}" type="presOf" srcId="{2EA26540-19B8-B943-9A63-DBE21872D226}" destId="{86E86417-6DFA-924E-B2EA-C5C58E481F20}" srcOrd="0" destOrd="0" presId="urn:microsoft.com/office/officeart/2005/8/layout/process1"/>
    <dgm:cxn modelId="{A75D26AD-4F2A-6B4B-958C-F6383C0EF873}" srcId="{B991EB3B-D8A9-B641-8745-28D391BE22C4}" destId="{7B776238-3AF6-5D4C-9CBB-880CE3300837}" srcOrd="0" destOrd="0" parTransId="{C7ED8FA3-79CA-0541-9478-770EF31CB69F}" sibTransId="{2EA26540-19B8-B943-9A63-DBE21872D226}"/>
    <dgm:cxn modelId="{46ADFDC4-4347-CB40-8B7C-188C2432B60F}" type="presOf" srcId="{6A6D5B5E-167F-B04A-A7BC-85B34F628F26}" destId="{C5CA6522-5D79-524C-80E7-4D0B726A18B8}" srcOrd="0" destOrd="0" presId="urn:microsoft.com/office/officeart/2005/8/layout/process1"/>
    <dgm:cxn modelId="{5CFDCB2B-44C1-AD48-8079-04415F25851B}" type="presOf" srcId="{7B776238-3AF6-5D4C-9CBB-880CE3300837}" destId="{A6CF4BBF-63CE-A14D-B350-BC4400F0C783}" srcOrd="0" destOrd="0" presId="urn:microsoft.com/office/officeart/2005/8/layout/process1"/>
    <dgm:cxn modelId="{7AC5190B-E27D-1641-AC44-3A68D6490760}" type="presParOf" srcId="{A042F3C2-70D2-F84B-92C4-8E6F5D999652}" destId="{A6CF4BBF-63CE-A14D-B350-BC4400F0C783}" srcOrd="0" destOrd="0" presId="urn:microsoft.com/office/officeart/2005/8/layout/process1"/>
    <dgm:cxn modelId="{0A038B85-63DE-3140-B458-C76426E0F311}" type="presParOf" srcId="{A042F3C2-70D2-F84B-92C4-8E6F5D999652}" destId="{86E86417-6DFA-924E-B2EA-C5C58E481F20}" srcOrd="1" destOrd="0" presId="urn:microsoft.com/office/officeart/2005/8/layout/process1"/>
    <dgm:cxn modelId="{E0B0A9F8-AC83-DF47-9B08-09FF78FB0B24}" type="presParOf" srcId="{86E86417-6DFA-924E-B2EA-C5C58E481F20}" destId="{A38BD067-A790-5143-80A8-A86DD96ED6BA}" srcOrd="0" destOrd="0" presId="urn:microsoft.com/office/officeart/2005/8/layout/process1"/>
    <dgm:cxn modelId="{00E6FC95-29E5-3942-BB51-ED3E280A5402}" type="presParOf" srcId="{A042F3C2-70D2-F84B-92C4-8E6F5D999652}" destId="{67B5C991-22D2-E947-AEF3-B944022D6385}" srcOrd="2" destOrd="0" presId="urn:microsoft.com/office/officeart/2005/8/layout/process1"/>
    <dgm:cxn modelId="{DDE15116-C693-E04D-9CE9-45E0FCDE4F72}" type="presParOf" srcId="{A042F3C2-70D2-F84B-92C4-8E6F5D999652}" destId="{C5CA6522-5D79-524C-80E7-4D0B726A18B8}" srcOrd="3" destOrd="0" presId="urn:microsoft.com/office/officeart/2005/8/layout/process1"/>
    <dgm:cxn modelId="{F2278B78-1D38-8F44-A7F7-47B447804C99}" type="presParOf" srcId="{C5CA6522-5D79-524C-80E7-4D0B726A18B8}" destId="{07B56399-25EB-B14A-9704-156C55632D79}" srcOrd="0" destOrd="0" presId="urn:microsoft.com/office/officeart/2005/8/layout/process1"/>
    <dgm:cxn modelId="{62530139-894A-E74F-9043-437680D8E918}" type="presParOf" srcId="{A042F3C2-70D2-F84B-92C4-8E6F5D999652}" destId="{DFBC4186-67DD-A14B-8B6B-DE1A3A934236}"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CCEE1-547E-B54D-A49F-58203AE1D149}">
      <dsp:nvSpPr>
        <dsp:cNvPr id="0" name=""/>
        <dsp:cNvSpPr/>
      </dsp:nvSpPr>
      <dsp:spPr>
        <a:xfrm>
          <a:off x="1527522" y="91372"/>
          <a:ext cx="1236266" cy="803573"/>
        </a:xfrm>
        <a:prstGeom prst="roundRect">
          <a:avLst/>
        </a:prstGeom>
        <a:solidFill>
          <a:schemeClr val="bg2">
            <a:lumMod val="75000"/>
          </a:schemeClr>
        </a:soli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t>A focused and coherent syllabus</a:t>
          </a:r>
          <a:endParaRPr lang="en-US" sz="1100" kern="1200" dirty="0"/>
        </a:p>
      </dsp:txBody>
      <dsp:txXfrm>
        <a:off x="1566749" y="130599"/>
        <a:ext cx="1157812" cy="725119"/>
      </dsp:txXfrm>
    </dsp:sp>
    <dsp:sp modelId="{3CA052C8-1D95-8E48-B72C-5B4F5162F24C}">
      <dsp:nvSpPr>
        <dsp:cNvPr id="0" name=""/>
        <dsp:cNvSpPr/>
      </dsp:nvSpPr>
      <dsp:spPr>
        <a:xfrm>
          <a:off x="539694" y="493159"/>
          <a:ext cx="3211921" cy="3211921"/>
        </a:xfrm>
        <a:custGeom>
          <a:avLst/>
          <a:gdLst/>
          <a:ahLst/>
          <a:cxnLst/>
          <a:rect l="0" t="0" r="0" b="0"/>
          <a:pathLst>
            <a:path>
              <a:moveTo>
                <a:pt x="2389836" y="204301"/>
              </a:moveTo>
              <a:arcTo wR="1605960" hR="1605960" stAng="17952961" swAng="121229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9DE91F9-1E63-474A-A04B-8379A6203363}">
      <dsp:nvSpPr>
        <dsp:cNvPr id="0" name=""/>
        <dsp:cNvSpPr/>
      </dsp:nvSpPr>
      <dsp:spPr>
        <a:xfrm>
          <a:off x="3054881" y="1201064"/>
          <a:ext cx="1236266" cy="803573"/>
        </a:xfrm>
        <a:prstGeom prst="roundRect">
          <a:avLst/>
        </a:prstGeom>
        <a:solidFill>
          <a:schemeClr val="bg2">
            <a:lumMod val="75000"/>
          </a:schemeClr>
        </a:soli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t>A visual and balanced approach</a:t>
          </a:r>
          <a:endParaRPr lang="en-US" sz="1100" kern="1200" dirty="0"/>
        </a:p>
      </dsp:txBody>
      <dsp:txXfrm>
        <a:off x="3094108" y="1240291"/>
        <a:ext cx="1157812" cy="725119"/>
      </dsp:txXfrm>
    </dsp:sp>
    <dsp:sp modelId="{8F3D7C39-D57F-164E-A5B8-0EED891085B9}">
      <dsp:nvSpPr>
        <dsp:cNvPr id="0" name=""/>
        <dsp:cNvSpPr/>
      </dsp:nvSpPr>
      <dsp:spPr>
        <a:xfrm>
          <a:off x="539694" y="493159"/>
          <a:ext cx="3211921" cy="3211921"/>
        </a:xfrm>
        <a:custGeom>
          <a:avLst/>
          <a:gdLst/>
          <a:ahLst/>
          <a:cxnLst/>
          <a:rect l="0" t="0" r="0" b="0"/>
          <a:pathLst>
            <a:path>
              <a:moveTo>
                <a:pt x="3208077" y="1717014"/>
              </a:moveTo>
              <a:arcTo wR="1605960" hR="1605960" stAng="21837914" swAng="136030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119B5C3-752F-2844-83FE-D8EF01CA1C08}">
      <dsp:nvSpPr>
        <dsp:cNvPr id="0" name=""/>
        <dsp:cNvSpPr/>
      </dsp:nvSpPr>
      <dsp:spPr>
        <a:xfrm>
          <a:off x="2471482" y="2996583"/>
          <a:ext cx="1236266" cy="803573"/>
        </a:xfrm>
        <a:prstGeom prst="roundRect">
          <a:avLst/>
        </a:prstGeom>
        <a:solidFill>
          <a:schemeClr val="bg2">
            <a:lumMod val="75000"/>
          </a:schemeClr>
        </a:soli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t>An emphasis on problem solving using model-drawing</a:t>
          </a:r>
          <a:endParaRPr lang="en-US" sz="1100" kern="1200" dirty="0"/>
        </a:p>
      </dsp:txBody>
      <dsp:txXfrm>
        <a:off x="2510709" y="3035810"/>
        <a:ext cx="1157812" cy="725119"/>
      </dsp:txXfrm>
    </dsp:sp>
    <dsp:sp modelId="{02224B5B-9417-0240-A0E5-DAF0EE3F6E3D}">
      <dsp:nvSpPr>
        <dsp:cNvPr id="0" name=""/>
        <dsp:cNvSpPr/>
      </dsp:nvSpPr>
      <dsp:spPr>
        <a:xfrm>
          <a:off x="539694" y="493159"/>
          <a:ext cx="3211921" cy="3211921"/>
        </a:xfrm>
        <a:custGeom>
          <a:avLst/>
          <a:gdLst/>
          <a:ahLst/>
          <a:cxnLst/>
          <a:rect l="0" t="0" r="0" b="0"/>
          <a:pathLst>
            <a:path>
              <a:moveTo>
                <a:pt x="1803235" y="3199759"/>
              </a:moveTo>
              <a:arcTo wR="1605960" hR="1605960" stAng="4976642" swAng="84671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279471A-4A64-8B45-A4FA-AE310B8FA5BA}">
      <dsp:nvSpPr>
        <dsp:cNvPr id="0" name=""/>
        <dsp:cNvSpPr/>
      </dsp:nvSpPr>
      <dsp:spPr>
        <a:xfrm>
          <a:off x="583562" y="2996583"/>
          <a:ext cx="1236266" cy="803573"/>
        </a:xfrm>
        <a:prstGeom prst="roundRect">
          <a:avLst/>
        </a:prstGeom>
        <a:solidFill>
          <a:schemeClr val="bg2">
            <a:lumMod val="75000"/>
          </a:schemeClr>
        </a:soli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t>A focus on number and operations</a:t>
          </a:r>
          <a:r>
            <a:rPr lang="en-US" sz="1100" kern="1200" dirty="0" smtClean="0"/>
            <a:t> </a:t>
          </a:r>
          <a:endParaRPr lang="en-US" sz="1100" kern="1200" dirty="0"/>
        </a:p>
      </dsp:txBody>
      <dsp:txXfrm>
        <a:off x="622789" y="3035810"/>
        <a:ext cx="1157812" cy="725119"/>
      </dsp:txXfrm>
    </dsp:sp>
    <dsp:sp modelId="{0A1C7B82-FE27-FF46-A0F3-40712229850C}">
      <dsp:nvSpPr>
        <dsp:cNvPr id="0" name=""/>
        <dsp:cNvSpPr/>
      </dsp:nvSpPr>
      <dsp:spPr>
        <a:xfrm>
          <a:off x="539694" y="493159"/>
          <a:ext cx="3211921" cy="3211921"/>
        </a:xfrm>
        <a:custGeom>
          <a:avLst/>
          <a:gdLst/>
          <a:ahLst/>
          <a:cxnLst/>
          <a:rect l="0" t="0" r="0" b="0"/>
          <a:pathLst>
            <a:path>
              <a:moveTo>
                <a:pt x="170449" y="2325973"/>
              </a:moveTo>
              <a:arcTo wR="1605960" hR="1605960" stAng="9201777" swAng="136030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1908E4F-2DEB-DE48-9099-D73A41DA4CC2}">
      <dsp:nvSpPr>
        <dsp:cNvPr id="0" name=""/>
        <dsp:cNvSpPr/>
      </dsp:nvSpPr>
      <dsp:spPr>
        <a:xfrm>
          <a:off x="162" y="1201064"/>
          <a:ext cx="1236266" cy="803573"/>
        </a:xfrm>
        <a:prstGeom prst="roundRect">
          <a:avLst/>
        </a:prstGeom>
        <a:solidFill>
          <a:schemeClr val="bg2">
            <a:lumMod val="75000"/>
          </a:schemeClr>
        </a:soli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t>A recognition of the importance of attitudes and metacognition</a:t>
          </a:r>
          <a:endParaRPr lang="en-US" sz="1100" kern="1200" dirty="0"/>
        </a:p>
      </dsp:txBody>
      <dsp:txXfrm>
        <a:off x="39389" y="1240291"/>
        <a:ext cx="1157812" cy="725119"/>
      </dsp:txXfrm>
    </dsp:sp>
    <dsp:sp modelId="{32DE6CFE-D228-FE4B-AEEC-89BBB349BEA4}">
      <dsp:nvSpPr>
        <dsp:cNvPr id="0" name=""/>
        <dsp:cNvSpPr/>
      </dsp:nvSpPr>
      <dsp:spPr>
        <a:xfrm>
          <a:off x="539694" y="493159"/>
          <a:ext cx="3211921" cy="3211921"/>
        </a:xfrm>
        <a:custGeom>
          <a:avLst/>
          <a:gdLst/>
          <a:ahLst/>
          <a:cxnLst/>
          <a:rect l="0" t="0" r="0" b="0"/>
          <a:pathLst>
            <a:path>
              <a:moveTo>
                <a:pt x="386220" y="561287"/>
              </a:moveTo>
              <a:arcTo wR="1605960" hR="1605960" stAng="13234747" swAng="121229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F4BBF-63CE-A14D-B350-BC4400F0C783}">
      <dsp:nvSpPr>
        <dsp:cNvPr id="0" name=""/>
        <dsp:cNvSpPr/>
      </dsp:nvSpPr>
      <dsp:spPr>
        <a:xfrm>
          <a:off x="5702" y="0"/>
          <a:ext cx="1704333" cy="369332"/>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Concrete</a:t>
          </a:r>
          <a:endParaRPr lang="en-US" sz="1600" kern="1200"/>
        </a:p>
      </dsp:txBody>
      <dsp:txXfrm>
        <a:off x="16519" y="10817"/>
        <a:ext cx="1682699" cy="347698"/>
      </dsp:txXfrm>
    </dsp:sp>
    <dsp:sp modelId="{86E86417-6DFA-924E-B2EA-C5C58E481F20}">
      <dsp:nvSpPr>
        <dsp:cNvPr id="0" name=""/>
        <dsp:cNvSpPr/>
      </dsp:nvSpPr>
      <dsp:spPr>
        <a:xfrm>
          <a:off x="1880468" y="0"/>
          <a:ext cx="361318" cy="369332"/>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880468" y="73866"/>
        <a:ext cx="252923" cy="221600"/>
      </dsp:txXfrm>
    </dsp:sp>
    <dsp:sp modelId="{67B5C991-22D2-E947-AEF3-B944022D6385}">
      <dsp:nvSpPr>
        <dsp:cNvPr id="0" name=""/>
        <dsp:cNvSpPr/>
      </dsp:nvSpPr>
      <dsp:spPr>
        <a:xfrm>
          <a:off x="2391768" y="0"/>
          <a:ext cx="1704333" cy="369332"/>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Pictorial</a:t>
          </a:r>
          <a:endParaRPr lang="en-US" sz="1600" kern="1200"/>
        </a:p>
      </dsp:txBody>
      <dsp:txXfrm>
        <a:off x="2402585" y="10817"/>
        <a:ext cx="1682699" cy="347698"/>
      </dsp:txXfrm>
    </dsp:sp>
    <dsp:sp modelId="{C5CA6522-5D79-524C-80E7-4D0B726A18B8}">
      <dsp:nvSpPr>
        <dsp:cNvPr id="0" name=""/>
        <dsp:cNvSpPr/>
      </dsp:nvSpPr>
      <dsp:spPr>
        <a:xfrm>
          <a:off x="4266535" y="0"/>
          <a:ext cx="361318" cy="369332"/>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266535" y="73866"/>
        <a:ext cx="252923" cy="221600"/>
      </dsp:txXfrm>
    </dsp:sp>
    <dsp:sp modelId="{DFBC4186-67DD-A14B-8B6B-DE1A3A934236}">
      <dsp:nvSpPr>
        <dsp:cNvPr id="0" name=""/>
        <dsp:cNvSpPr/>
      </dsp:nvSpPr>
      <dsp:spPr>
        <a:xfrm>
          <a:off x="4777835" y="0"/>
          <a:ext cx="1704333" cy="369332"/>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Abstract</a:t>
          </a:r>
          <a:endParaRPr lang="en-US" sz="1600" kern="1200"/>
        </a:p>
      </dsp:txBody>
      <dsp:txXfrm>
        <a:off x="4788652" y="10817"/>
        <a:ext cx="1682699" cy="347698"/>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6CBFC3-E39C-0742-8E81-11B901C8451A}" type="datetimeFigureOut">
              <a:rPr lang="en-US" smtClean="0"/>
              <a:t>10/18/17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862040-116E-954A-9763-1469D118F62F}" type="slidenum">
              <a:rPr lang="en-US" smtClean="0"/>
              <a:t>‹#›</a:t>
            </a:fld>
            <a:endParaRPr lang="en-US"/>
          </a:p>
        </p:txBody>
      </p:sp>
    </p:spTree>
    <p:extLst>
      <p:ext uri="{BB962C8B-B14F-4D97-AF65-F5344CB8AC3E}">
        <p14:creationId xmlns:p14="http://schemas.microsoft.com/office/powerpoint/2010/main" val="1248763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5 principles – key</a:t>
            </a:r>
            <a:r>
              <a:rPr lang="en-US" baseline="0" dirty="0" smtClean="0"/>
              <a:t> components, as you would expect are skills, concepts, and processes. However these are incomplete without an intentional focus on attitude and metacognition</a:t>
            </a:r>
            <a:endParaRPr lang="en-US" dirty="0"/>
          </a:p>
        </p:txBody>
      </p:sp>
      <p:sp>
        <p:nvSpPr>
          <p:cNvPr id="4" name="Slide Number Placeholder 3"/>
          <p:cNvSpPr>
            <a:spLocks noGrp="1"/>
          </p:cNvSpPr>
          <p:nvPr>
            <p:ph type="sldNum" sz="quarter" idx="10"/>
          </p:nvPr>
        </p:nvSpPr>
        <p:spPr/>
        <p:txBody>
          <a:bodyPr/>
          <a:lstStyle/>
          <a:p>
            <a:fld id="{E8862040-116E-954A-9763-1469D118F62F}" type="slidenum">
              <a:rPr lang="en-US" smtClean="0"/>
              <a:t>3</a:t>
            </a:fld>
            <a:endParaRPr lang="en-US"/>
          </a:p>
        </p:txBody>
      </p:sp>
    </p:spTree>
    <p:extLst>
      <p:ext uri="{BB962C8B-B14F-4D97-AF65-F5344CB8AC3E}">
        <p14:creationId xmlns:p14="http://schemas.microsoft.com/office/powerpoint/2010/main" val="355066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this framework,</a:t>
            </a:r>
            <a:r>
              <a:rPr lang="en-US" baseline="0" dirty="0" smtClean="0"/>
              <a:t> Math in Focus has 5 key features upon which I will elaborate</a:t>
            </a:r>
            <a:endParaRPr lang="en-US" dirty="0"/>
          </a:p>
        </p:txBody>
      </p:sp>
      <p:sp>
        <p:nvSpPr>
          <p:cNvPr id="4" name="Slide Number Placeholder 3"/>
          <p:cNvSpPr>
            <a:spLocks noGrp="1"/>
          </p:cNvSpPr>
          <p:nvPr>
            <p:ph type="sldNum" sz="quarter" idx="10"/>
          </p:nvPr>
        </p:nvSpPr>
        <p:spPr/>
        <p:txBody>
          <a:bodyPr/>
          <a:lstStyle/>
          <a:p>
            <a:fld id="{E8862040-116E-954A-9763-1469D118F62F}" type="slidenum">
              <a:rPr lang="en-US" smtClean="0"/>
              <a:t>4</a:t>
            </a:fld>
            <a:endParaRPr lang="en-US"/>
          </a:p>
        </p:txBody>
      </p:sp>
    </p:spTree>
    <p:extLst>
      <p:ext uri="{BB962C8B-B14F-4D97-AF65-F5344CB8AC3E}">
        <p14:creationId xmlns:p14="http://schemas.microsoft.com/office/powerpoint/2010/main" val="378818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Compared</a:t>
            </a:r>
            <a:r>
              <a:rPr lang="en-US" baseline="0" dirty="0" smtClean="0"/>
              <a:t> with Everyday Math, you may have noticed less spiraling and an intentional effort to teach to mastery. </a:t>
            </a:r>
            <a:endParaRPr lang="en-US" dirty="0"/>
          </a:p>
        </p:txBody>
      </p:sp>
      <p:sp>
        <p:nvSpPr>
          <p:cNvPr id="4" name="Slide Number Placeholder 3"/>
          <p:cNvSpPr>
            <a:spLocks noGrp="1"/>
          </p:cNvSpPr>
          <p:nvPr>
            <p:ph type="sldNum" sz="quarter" idx="10"/>
          </p:nvPr>
        </p:nvSpPr>
        <p:spPr/>
        <p:txBody>
          <a:bodyPr/>
          <a:lstStyle/>
          <a:p>
            <a:fld id="{E8862040-116E-954A-9763-1469D118F62F}" type="slidenum">
              <a:rPr lang="en-US" smtClean="0"/>
              <a:t>5</a:t>
            </a:fld>
            <a:endParaRPr lang="en-US"/>
          </a:p>
        </p:txBody>
      </p:sp>
    </p:spTree>
    <p:extLst>
      <p:ext uri="{BB962C8B-B14F-4D97-AF65-F5344CB8AC3E}">
        <p14:creationId xmlns:p14="http://schemas.microsoft.com/office/powerpoint/2010/main" val="1043091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concrete – pictorial –</a:t>
            </a:r>
            <a:r>
              <a:rPr lang="en-US" baseline="0" dirty="0" smtClean="0"/>
              <a:t> abstract progression is an integral part of Math in Focus. You might notice and even worry that your first grader spends an awful long time talking about numbers. This is intentional and is designed to help the students develop a strong understanding about their math work.</a:t>
            </a:r>
            <a:endParaRPr lang="en-US" dirty="0"/>
          </a:p>
        </p:txBody>
      </p:sp>
      <p:sp>
        <p:nvSpPr>
          <p:cNvPr id="4" name="Slide Number Placeholder 3"/>
          <p:cNvSpPr>
            <a:spLocks noGrp="1"/>
          </p:cNvSpPr>
          <p:nvPr>
            <p:ph type="sldNum" sz="quarter" idx="10"/>
          </p:nvPr>
        </p:nvSpPr>
        <p:spPr/>
        <p:txBody>
          <a:bodyPr/>
          <a:lstStyle/>
          <a:p>
            <a:fld id="{E8862040-116E-954A-9763-1469D118F62F}" type="slidenum">
              <a:rPr lang="en-US" smtClean="0"/>
              <a:t>6</a:t>
            </a:fld>
            <a:endParaRPr lang="en-US"/>
          </a:p>
        </p:txBody>
      </p:sp>
    </p:spTree>
    <p:extLst>
      <p:ext uri="{BB962C8B-B14F-4D97-AF65-F5344CB8AC3E}">
        <p14:creationId xmlns:p14="http://schemas.microsoft.com/office/powerpoint/2010/main" val="249542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a:t>
            </a:r>
            <a:r>
              <a:rPr lang="en-US" baseline="0" dirty="0" smtClean="0"/>
              <a:t> sense or numeracy is another key feature of Math in Focus. This curriculum is designed to help children learn to think mathematically with automaticity. </a:t>
            </a:r>
            <a:endParaRPr lang="en-US" dirty="0"/>
          </a:p>
        </p:txBody>
      </p:sp>
      <p:sp>
        <p:nvSpPr>
          <p:cNvPr id="4" name="Slide Number Placeholder 3"/>
          <p:cNvSpPr>
            <a:spLocks noGrp="1"/>
          </p:cNvSpPr>
          <p:nvPr>
            <p:ph type="sldNum" sz="quarter" idx="10"/>
          </p:nvPr>
        </p:nvSpPr>
        <p:spPr/>
        <p:txBody>
          <a:bodyPr/>
          <a:lstStyle/>
          <a:p>
            <a:fld id="{E8862040-116E-954A-9763-1469D118F62F}" type="slidenum">
              <a:rPr lang="en-US" smtClean="0"/>
              <a:t>10</a:t>
            </a:fld>
            <a:endParaRPr lang="en-US"/>
          </a:p>
        </p:txBody>
      </p:sp>
    </p:spTree>
    <p:extLst>
      <p:ext uri="{BB962C8B-B14F-4D97-AF65-F5344CB8AC3E}">
        <p14:creationId xmlns:p14="http://schemas.microsoft.com/office/powerpoint/2010/main" val="1012795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2603FFD-DC7B-CC41-A248-D5F9E57049B6}" type="datetimeFigureOut">
              <a:rPr lang="en-US" smtClean="0"/>
              <a:t>10/18/17</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555836B-52C7-D54A-B718-0C554F6A104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03FFD-DC7B-CC41-A248-D5F9E57049B6}"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5836B-52C7-D54A-B718-0C554F6A10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03FFD-DC7B-CC41-A248-D5F9E57049B6}"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5836B-52C7-D54A-B718-0C554F6A104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03FFD-DC7B-CC41-A248-D5F9E57049B6}"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5836B-52C7-D54A-B718-0C554F6A10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603FFD-DC7B-CC41-A248-D5F9E57049B6}"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5836B-52C7-D54A-B718-0C554F6A104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2603FFD-DC7B-CC41-A248-D5F9E57049B6}"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5836B-52C7-D54A-B718-0C554F6A104A}"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2603FFD-DC7B-CC41-A248-D5F9E57049B6}" type="datetimeFigureOut">
              <a:rPr lang="en-US" smtClean="0"/>
              <a:t>10/18/17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5836B-52C7-D54A-B718-0C554F6A104A}"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603FFD-DC7B-CC41-A248-D5F9E57049B6}" type="datetimeFigureOut">
              <a:rPr lang="en-US" smtClean="0"/>
              <a:t>10/18/17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5836B-52C7-D54A-B718-0C554F6A10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03FFD-DC7B-CC41-A248-D5F9E57049B6}" type="datetimeFigureOut">
              <a:rPr lang="en-US" smtClean="0"/>
              <a:t>10/18/17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5836B-52C7-D54A-B718-0C554F6A10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2603FFD-DC7B-CC41-A248-D5F9E57049B6}" type="datetimeFigureOut">
              <a:rPr lang="en-US" smtClean="0"/>
              <a:t>10/18/17</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E555836B-52C7-D54A-B718-0C554F6A104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2603FFD-DC7B-CC41-A248-D5F9E57049B6}" type="datetimeFigureOut">
              <a:rPr lang="en-US" smtClean="0"/>
              <a:t>10/18/17</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E555836B-52C7-D54A-B718-0C554F6A104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2603FFD-DC7B-CC41-A248-D5F9E57049B6}" type="datetimeFigureOut">
              <a:rPr lang="en-US" smtClean="0"/>
              <a:t>10/18/17</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555836B-52C7-D54A-B718-0C554F6A104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hmhco.com/~/media/sites/home/education/global/pdf/white-papers/mathematics/elementary/math-in-focus/MIF_Model_Drawing_LR.pdf" TargetMode="External"/><Relationship Id="rId4" Type="http://schemas.openxmlformats.org/officeDocument/2006/relationships/hyperlink" Target="https://www.youtube.com/watch?v=yp-RmP3ZpcM" TargetMode="External"/><Relationship Id="rId5" Type="http://schemas.openxmlformats.org/officeDocument/2006/relationships/hyperlink" Target="https://www.youtube.com/watch?v=yD7ld3hxbYI" TargetMode="External"/><Relationship Id="rId1" Type="http://schemas.openxmlformats.org/officeDocument/2006/relationships/slideLayout" Target="../slideLayouts/slideLayout2.xml"/><Relationship Id="rId2" Type="http://schemas.openxmlformats.org/officeDocument/2006/relationships/hyperlink" Target="http://www.hmhco.com/shop/education-curriculum/math/math-in-focus-singapore-math"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k6.thinkcentral.com/content/hsp/math/hspmath/common/mif_pd_vid/9780547760155_te/index.html" TargetMode="External"/><Relationship Id="rId4" Type="http://schemas.openxmlformats.org/officeDocument/2006/relationships/hyperlink" Target="https://www-k6.thinkcentral.com/content/hsp/math/hspmath/common/mif_pd_vid/9780547760179_te/index.html" TargetMode="External"/><Relationship Id="rId5" Type="http://schemas.openxmlformats.org/officeDocument/2006/relationships/hyperlink" Target="https://www-k6.thinkcentral.com/content/hsp/math/hspmath/common/mif_pd_vid/9780547760223_te/index.html" TargetMode="External"/><Relationship Id="rId6" Type="http://schemas.openxmlformats.org/officeDocument/2006/relationships/hyperlink" Target="https://www-k6.thinkcentral.com/content/hsp/math/hspmath/common/mif_pd_vid/9780547760278_te/index.html" TargetMode="External"/><Relationship Id="rId7" Type="http://schemas.openxmlformats.org/officeDocument/2006/relationships/hyperlink" Target="https://www-k6.thinkcentral.com/content/hsp/math/hspmath/common/mif_pd_vid/9780547760308_te/index.html" TargetMode="External"/><Relationship Id="rId8" Type="http://schemas.openxmlformats.org/officeDocument/2006/relationships/hyperlink" Target="http://willowwindwolves.weebly.com/6th-grade-math-video-lessons.html" TargetMode="External"/><Relationship Id="rId1" Type="http://schemas.openxmlformats.org/officeDocument/2006/relationships/slideLayout" Target="../slideLayouts/slideLayout2.xml"/><Relationship Id="rId2" Type="http://schemas.openxmlformats.org/officeDocument/2006/relationships/hyperlink" Target="https://www-k6.thinkcentral.com/content/hsp/math/hspmath/common/mif_pd_vid/9780547760346_te/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02000" y="1204247"/>
            <a:ext cx="2540000" cy="2540000"/>
          </a:xfrm>
          <a:prstGeom prst="rect">
            <a:avLst/>
          </a:prstGeom>
        </p:spPr>
      </p:pic>
      <p:sp>
        <p:nvSpPr>
          <p:cNvPr id="2" name="Title 1"/>
          <p:cNvSpPr>
            <a:spLocks noGrp="1"/>
          </p:cNvSpPr>
          <p:nvPr>
            <p:ph type="ctrTitle"/>
          </p:nvPr>
        </p:nvSpPr>
        <p:spPr>
          <a:xfrm>
            <a:off x="1727201" y="2664524"/>
            <a:ext cx="5723468" cy="1828090"/>
          </a:xfrm>
        </p:spPr>
        <p:txBody>
          <a:bodyPr/>
          <a:lstStyle/>
          <a:p>
            <a:r>
              <a:rPr lang="en-US" dirty="0" smtClean="0"/>
              <a:t>Math in Focus</a:t>
            </a:r>
            <a:endParaRPr lang="en-US" dirty="0"/>
          </a:p>
        </p:txBody>
      </p:sp>
      <p:sp>
        <p:nvSpPr>
          <p:cNvPr id="3" name="Subtitle 2"/>
          <p:cNvSpPr>
            <a:spLocks noGrp="1"/>
          </p:cNvSpPr>
          <p:nvPr>
            <p:ph type="subTitle" idx="1"/>
          </p:nvPr>
        </p:nvSpPr>
        <p:spPr>
          <a:xfrm>
            <a:off x="1715910" y="4470306"/>
            <a:ext cx="5712179" cy="1524000"/>
          </a:xfrm>
        </p:spPr>
        <p:txBody>
          <a:bodyPr/>
          <a:lstStyle/>
          <a:p>
            <a:r>
              <a:rPr lang="en-US" dirty="0" smtClean="0"/>
              <a:t>Rivendell School Town Meeting</a:t>
            </a:r>
          </a:p>
          <a:p>
            <a:r>
              <a:rPr lang="en-US" dirty="0" smtClean="0"/>
              <a:t>October 19, 2017</a:t>
            </a:r>
            <a:endParaRPr lang="en-US" dirty="0"/>
          </a:p>
        </p:txBody>
      </p:sp>
    </p:spTree>
    <p:extLst>
      <p:ext uri="{BB962C8B-B14F-4D97-AF65-F5344CB8AC3E}">
        <p14:creationId xmlns:p14="http://schemas.microsoft.com/office/powerpoint/2010/main" val="28657915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Focus on </a:t>
            </a:r>
            <a:br>
              <a:rPr lang="en-US" dirty="0" smtClean="0"/>
            </a:br>
            <a:r>
              <a:rPr lang="en-US" dirty="0" smtClean="0"/>
              <a:t>Numbers &amp; Operations</a:t>
            </a:r>
            <a:endParaRPr lang="en-US" dirty="0"/>
          </a:p>
        </p:txBody>
      </p:sp>
      <p:sp>
        <p:nvSpPr>
          <p:cNvPr id="5" name="Rectangle 4"/>
          <p:cNvSpPr/>
          <p:nvPr/>
        </p:nvSpPr>
        <p:spPr>
          <a:xfrm>
            <a:off x="1095023" y="2031612"/>
            <a:ext cx="7077681" cy="1200329"/>
          </a:xfrm>
          <a:prstGeom prst="rect">
            <a:avLst/>
          </a:prstGeom>
        </p:spPr>
        <p:txBody>
          <a:bodyPr wrap="square">
            <a:spAutoFit/>
          </a:bodyPr>
          <a:lstStyle/>
          <a:p>
            <a:r>
              <a:rPr lang="en-US" i="1" dirty="0" smtClean="0"/>
              <a:t>Math in Focus</a:t>
            </a:r>
            <a:r>
              <a:rPr lang="en-US" dirty="0" smtClean="0"/>
              <a:t> is sequenced in a way that ensures students develop and maintain strong number sense. Students spend the majority of the first half of the year studying numbers. This provides the foundation necessary to move on to more complex and abstract thinking.</a:t>
            </a:r>
            <a:endParaRPr lang="en-US" dirty="0"/>
          </a:p>
        </p:txBody>
      </p:sp>
      <p:pic>
        <p:nvPicPr>
          <p:cNvPr id="6" name="Picture 2" descr="http://singaporemathsource.com/wp-content/uploads/2012/03/Number-Bo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037" y="3322826"/>
            <a:ext cx="3099117" cy="28041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fivejs.com/wp-content/uploads/2011/02/singapore_bon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6732" y="3231941"/>
            <a:ext cx="2895074" cy="2895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333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 recognition of the importance of attitudes and metacognition</a:t>
            </a:r>
          </a:p>
        </p:txBody>
      </p:sp>
      <p:sp>
        <p:nvSpPr>
          <p:cNvPr id="3" name="Content Placeholder 2"/>
          <p:cNvSpPr>
            <a:spLocks noGrp="1"/>
          </p:cNvSpPr>
          <p:nvPr>
            <p:ph idx="1"/>
          </p:nvPr>
        </p:nvSpPr>
        <p:spPr/>
        <p:txBody>
          <a:bodyPr>
            <a:normAutofit fontScale="85000" lnSpcReduction="20000"/>
          </a:bodyPr>
          <a:lstStyle/>
          <a:p>
            <a:r>
              <a:rPr lang="en-US" dirty="0" smtClean="0"/>
              <a:t>Math in Focus </a:t>
            </a:r>
            <a:r>
              <a:rPr lang="en-US" dirty="0"/>
              <a:t>emphasizes the importance of attitude and the ability to self-monitor while problem solving to achieve success in math. </a:t>
            </a:r>
          </a:p>
          <a:p>
            <a:r>
              <a:rPr lang="en-US" i="1" dirty="0"/>
              <a:t>Math in Focus</a:t>
            </a:r>
            <a:r>
              <a:rPr lang="en-US" dirty="0"/>
              <a:t> provides students with the tools they need to break down complex concepts and problems, which in turn develops positive attitudes. Students are taught to appreciate the power of math, persevere and stay positive. </a:t>
            </a:r>
          </a:p>
          <a:p>
            <a:r>
              <a:rPr lang="en-US" dirty="0" smtClean="0"/>
              <a:t>We don’t want to </a:t>
            </a:r>
            <a:r>
              <a:rPr lang="en-US" dirty="0"/>
              <a:t>give students permission to denounce math ability early on. </a:t>
            </a:r>
            <a:r>
              <a:rPr lang="en-US" dirty="0" smtClean="0"/>
              <a:t>People </a:t>
            </a:r>
            <a:r>
              <a:rPr lang="en-US" dirty="0"/>
              <a:t>don’t hesitate to say, “I was never good at math either so don’t worry about it.”  Rarely do we hear people saying that it is no big deal to be illiterate</a:t>
            </a:r>
            <a:r>
              <a:rPr lang="en-US" dirty="0" smtClean="0"/>
              <a:t>. </a:t>
            </a:r>
            <a:endParaRPr lang="en-US" dirty="0"/>
          </a:p>
          <a:p>
            <a:endParaRPr lang="en-US" dirty="0"/>
          </a:p>
        </p:txBody>
      </p:sp>
    </p:spTree>
    <p:extLst>
      <p:ext uri="{BB962C8B-B14F-4D97-AF65-F5344CB8AC3E}">
        <p14:creationId xmlns:p14="http://schemas.microsoft.com/office/powerpoint/2010/main" val="36626563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957" y="775709"/>
            <a:ext cx="3613287" cy="1202485"/>
          </a:xfrm>
        </p:spPr>
        <p:txBody>
          <a:bodyPr/>
          <a:lstStyle/>
          <a:p>
            <a:pPr algn="l"/>
            <a:r>
              <a:rPr lang="en-US" dirty="0" smtClean="0"/>
              <a:t>Fact Fluency</a:t>
            </a:r>
            <a:endParaRPr lang="en-US" dirty="0"/>
          </a:p>
        </p:txBody>
      </p:sp>
      <p:sp>
        <p:nvSpPr>
          <p:cNvPr id="3" name="Content Placeholder 2"/>
          <p:cNvSpPr>
            <a:spLocks noGrp="1"/>
          </p:cNvSpPr>
          <p:nvPr>
            <p:ph idx="1"/>
          </p:nvPr>
        </p:nvSpPr>
        <p:spPr>
          <a:xfrm>
            <a:off x="867565" y="2690849"/>
            <a:ext cx="7292568" cy="3603812"/>
          </a:xfrm>
        </p:spPr>
        <p:txBody>
          <a:bodyPr>
            <a:normAutofit fontScale="92500"/>
          </a:bodyPr>
          <a:lstStyle/>
          <a:p>
            <a:r>
              <a:rPr lang="en-US" dirty="0"/>
              <a:t>Memorization of facts must be coupled </a:t>
            </a:r>
            <a:endParaRPr lang="en-US" dirty="0" smtClean="0"/>
          </a:p>
          <a:p>
            <a:pPr marL="365760" lvl="1" indent="0">
              <a:buNone/>
            </a:pPr>
            <a:r>
              <a:rPr lang="en-US" dirty="0" smtClean="0"/>
              <a:t>with </a:t>
            </a:r>
            <a:r>
              <a:rPr lang="en-US" dirty="0"/>
              <a:t>deep conceptual understanding and a strong </a:t>
            </a:r>
            <a:endParaRPr lang="en-US" dirty="0" smtClean="0"/>
          </a:p>
          <a:p>
            <a:pPr marL="365760" lvl="1" indent="0">
              <a:buNone/>
            </a:pPr>
            <a:r>
              <a:rPr lang="en-US" dirty="0" smtClean="0"/>
              <a:t>sense </a:t>
            </a:r>
            <a:r>
              <a:rPr lang="en-US" dirty="0"/>
              <a:t>of </a:t>
            </a:r>
            <a:r>
              <a:rPr lang="en-US" dirty="0" smtClean="0"/>
              <a:t>numbers.  </a:t>
            </a:r>
            <a:r>
              <a:rPr lang="en-US" dirty="0"/>
              <a:t>Memorization alone will not serve our students well.</a:t>
            </a:r>
          </a:p>
          <a:p>
            <a:r>
              <a:rPr lang="en-US" dirty="0"/>
              <a:t>The expectation in </a:t>
            </a:r>
            <a:r>
              <a:rPr lang="en-US" i="1" dirty="0"/>
              <a:t>Math in Focus</a:t>
            </a:r>
            <a:r>
              <a:rPr lang="en-US" dirty="0"/>
              <a:t> is that students will develop fact fluency with basic facts, but they must first learn the math, understand the relationships between facts and have strategies to calculate a new fact based on a known one. Students learn to verbalize their thinking and become confident in their strategies. </a:t>
            </a:r>
          </a:p>
          <a:p>
            <a:endParaRPr lang="en-US" dirty="0"/>
          </a:p>
        </p:txBody>
      </p:sp>
      <p:sp>
        <p:nvSpPr>
          <p:cNvPr id="4" name="TextBox 3"/>
          <p:cNvSpPr txBox="1"/>
          <p:nvPr/>
        </p:nvSpPr>
        <p:spPr>
          <a:xfrm>
            <a:off x="867566" y="1869193"/>
            <a:ext cx="4546350" cy="1200329"/>
          </a:xfrm>
          <a:prstGeom prst="rect">
            <a:avLst/>
          </a:prstGeom>
          <a:noFill/>
        </p:spPr>
        <p:txBody>
          <a:bodyPr wrap="square" rtlCol="0">
            <a:spAutoFit/>
          </a:bodyPr>
          <a:lstStyle/>
          <a:p>
            <a:r>
              <a:rPr lang="en-US" i="1" dirty="0" smtClean="0"/>
              <a:t>“Perhaps students forget their facts because</a:t>
            </a:r>
          </a:p>
          <a:p>
            <a:r>
              <a:rPr lang="en-US" i="1" dirty="0" smtClean="0"/>
              <a:t> they learned them by remembering.”	</a:t>
            </a:r>
          </a:p>
          <a:p>
            <a:pPr algn="ctr"/>
            <a:r>
              <a:rPr lang="en-US" i="1" dirty="0" smtClean="0"/>
              <a:t> ~</a:t>
            </a:r>
            <a:r>
              <a:rPr lang="en-US" i="1" dirty="0" err="1" smtClean="0"/>
              <a:t>Yeap</a:t>
            </a:r>
            <a:r>
              <a:rPr lang="en-US" i="1" dirty="0" smtClean="0"/>
              <a:t> Ban </a:t>
            </a:r>
            <a:r>
              <a:rPr lang="en-US" i="1" dirty="0" err="1" smtClean="0"/>
              <a:t>Har</a:t>
            </a:r>
            <a:endParaRPr lang="en-US" i="1" dirty="0" smtClean="0"/>
          </a:p>
          <a:p>
            <a:endParaRPr lang="en-US" dirty="0"/>
          </a:p>
        </p:txBody>
      </p:sp>
      <p:pic>
        <p:nvPicPr>
          <p:cNvPr id="5" name="Picture 2" descr="https://encrypted-tbn2.gstatic.com/images?q=tbn:ANd9GcSfDcHlJClv477bWUunSCUo9Ifn1W3Wk2libEXymqDyQ-6105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59465">
            <a:off x="5523472" y="973773"/>
            <a:ext cx="2636661" cy="209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5995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help my child?</a:t>
            </a:r>
            <a:endParaRPr lang="en-US" dirty="0"/>
          </a:p>
        </p:txBody>
      </p:sp>
      <p:sp>
        <p:nvSpPr>
          <p:cNvPr id="3" name="Content Placeholder 2"/>
          <p:cNvSpPr>
            <a:spLocks noGrp="1"/>
          </p:cNvSpPr>
          <p:nvPr>
            <p:ph idx="1"/>
          </p:nvPr>
        </p:nvSpPr>
        <p:spPr>
          <a:xfrm>
            <a:off x="1463040" y="1848556"/>
            <a:ext cx="6196405" cy="4275665"/>
          </a:xfrm>
        </p:spPr>
        <p:txBody>
          <a:bodyPr>
            <a:normAutofit fontScale="92500"/>
          </a:bodyPr>
          <a:lstStyle/>
          <a:p>
            <a:r>
              <a:rPr lang="en-US" dirty="0" smtClean="0"/>
              <a:t>Encourage your child to think mathematically and to maintain a positive attitude about math.</a:t>
            </a:r>
          </a:p>
          <a:p>
            <a:r>
              <a:rPr lang="en-US" dirty="0" smtClean="0"/>
              <a:t>Remind them to think about what they are doing not just rely on a procedure or algorithm.</a:t>
            </a:r>
          </a:p>
          <a:p>
            <a:r>
              <a:rPr lang="en-US" dirty="0" smtClean="0"/>
              <a:t> When he is stuck, recommend drawing a model or diagram to represent the problem.</a:t>
            </a:r>
          </a:p>
          <a:p>
            <a:r>
              <a:rPr lang="en-US" dirty="0" smtClean="0"/>
              <a:t>Encourage critical thinking.</a:t>
            </a:r>
          </a:p>
          <a:p>
            <a:r>
              <a:rPr lang="en-US" dirty="0" smtClean="0"/>
              <a:t>Look in the text book or at the online chapter by chapter videos to understand the topics being taught.</a:t>
            </a:r>
          </a:p>
          <a:p>
            <a:r>
              <a:rPr lang="en-US" dirty="0" smtClean="0"/>
              <a:t>Suggest he meet with his teacher to get help.</a:t>
            </a:r>
          </a:p>
          <a:p>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023387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a:bodyPr>
          <a:lstStyle/>
          <a:p>
            <a:r>
              <a:rPr lang="en-US" dirty="0">
                <a:hlinkClick r:id="rId2"/>
              </a:rPr>
              <a:t>http://www.hmhco.com/shop/education-curriculum/math/math-in-focus-singapore-</a:t>
            </a:r>
            <a:r>
              <a:rPr lang="en-US" dirty="0" smtClean="0">
                <a:hlinkClick r:id="rId2"/>
              </a:rPr>
              <a:t>math</a:t>
            </a:r>
            <a:endParaRPr lang="en-US" dirty="0" smtClean="0"/>
          </a:p>
          <a:p>
            <a:r>
              <a:rPr lang="en-US" dirty="0">
                <a:hlinkClick r:id="rId3"/>
              </a:rPr>
              <a:t>http://www.hmhco.com/~/media/sites/home/education/global/pdf/white-papers/mathematics/elementary/math-in-focus/</a:t>
            </a:r>
            <a:r>
              <a:rPr lang="en-US" dirty="0" smtClean="0">
                <a:hlinkClick r:id="rId3"/>
              </a:rPr>
              <a:t>MIF_Model_Drawing_LR.pdf</a:t>
            </a:r>
            <a:endParaRPr lang="en-US" dirty="0" smtClean="0"/>
          </a:p>
          <a:p>
            <a:r>
              <a:rPr lang="en-US" dirty="0">
                <a:hlinkClick r:id="rId4"/>
              </a:rPr>
              <a:t>https://www.youtube.com/watch?v=yp-</a:t>
            </a:r>
            <a:r>
              <a:rPr lang="en-US" dirty="0" smtClean="0">
                <a:hlinkClick r:id="rId4"/>
              </a:rPr>
              <a:t>RmP3ZpcM</a:t>
            </a:r>
            <a:endParaRPr lang="en-US" dirty="0" smtClean="0"/>
          </a:p>
          <a:p>
            <a:r>
              <a:rPr lang="en-US" dirty="0">
                <a:hlinkClick r:id="rId5"/>
              </a:rPr>
              <a:t>https://www.youtube.com/watch?v=</a:t>
            </a:r>
            <a:r>
              <a:rPr lang="en-US" dirty="0" smtClean="0">
                <a:hlinkClick r:id="rId5"/>
              </a:rPr>
              <a:t>yD7ld3hxbYI</a:t>
            </a:r>
            <a:endParaRPr lang="en-US" dirty="0" smtClean="0"/>
          </a:p>
          <a:p>
            <a:endParaRPr lang="en-US" dirty="0"/>
          </a:p>
        </p:txBody>
      </p:sp>
    </p:spTree>
    <p:extLst>
      <p:ext uri="{BB962C8B-B14F-4D97-AF65-F5344CB8AC3E}">
        <p14:creationId xmlns:p14="http://schemas.microsoft.com/office/powerpoint/2010/main" val="13285802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 </a:t>
            </a:r>
            <a:r>
              <a:rPr lang="en-US" dirty="0" err="1" smtClean="0"/>
              <a:t>Con’t</a:t>
            </a:r>
            <a:r>
              <a:rPr lang="en-US" dirty="0" smtClean="0"/>
              <a:t/>
            </a:r>
            <a:br>
              <a:rPr lang="en-US" dirty="0" smtClean="0"/>
            </a:br>
            <a:r>
              <a:rPr lang="en-US" dirty="0" smtClean="0"/>
              <a:t>(Chapter Videos)</a:t>
            </a:r>
            <a:endParaRPr lang="en-US" dirty="0"/>
          </a:p>
        </p:txBody>
      </p:sp>
      <p:sp>
        <p:nvSpPr>
          <p:cNvPr id="3" name="Content Placeholder 2"/>
          <p:cNvSpPr>
            <a:spLocks noGrp="1"/>
          </p:cNvSpPr>
          <p:nvPr>
            <p:ph idx="1"/>
          </p:nvPr>
        </p:nvSpPr>
        <p:spPr/>
        <p:txBody>
          <a:bodyPr/>
          <a:lstStyle/>
          <a:p>
            <a:r>
              <a:rPr lang="en-US" dirty="0" smtClean="0">
                <a:hlinkClick r:id="rId2"/>
              </a:rPr>
              <a:t>Kindergarten</a:t>
            </a:r>
            <a:endParaRPr lang="en-US" dirty="0" smtClean="0"/>
          </a:p>
          <a:p>
            <a:r>
              <a:rPr lang="en-US" dirty="0" smtClean="0">
                <a:hlinkClick r:id="rId3"/>
              </a:rPr>
              <a:t>First Grade</a:t>
            </a:r>
            <a:endParaRPr lang="en-US" dirty="0" smtClean="0"/>
          </a:p>
          <a:p>
            <a:r>
              <a:rPr lang="en-US" dirty="0" smtClean="0">
                <a:hlinkClick r:id="rId4"/>
              </a:rPr>
              <a:t>Second Grade</a:t>
            </a:r>
            <a:endParaRPr lang="en-US" dirty="0" smtClean="0"/>
          </a:p>
          <a:p>
            <a:r>
              <a:rPr lang="en-US" dirty="0" smtClean="0">
                <a:hlinkClick r:id="rId5"/>
              </a:rPr>
              <a:t>Third Grade</a:t>
            </a:r>
            <a:endParaRPr lang="en-US" dirty="0" smtClean="0"/>
          </a:p>
          <a:p>
            <a:r>
              <a:rPr lang="en-US" dirty="0" smtClean="0">
                <a:hlinkClick r:id="rId6"/>
              </a:rPr>
              <a:t>Fourth Grade</a:t>
            </a:r>
            <a:endParaRPr lang="en-US" dirty="0" smtClean="0"/>
          </a:p>
          <a:p>
            <a:r>
              <a:rPr lang="en-US" dirty="0" smtClean="0">
                <a:hlinkClick r:id="rId7"/>
              </a:rPr>
              <a:t>Fifth </a:t>
            </a:r>
            <a:r>
              <a:rPr lang="en-US" dirty="0" smtClean="0">
                <a:hlinkClick r:id="rId7"/>
              </a:rPr>
              <a:t>Grade</a:t>
            </a:r>
            <a:endParaRPr lang="en-US" dirty="0" smtClean="0"/>
          </a:p>
          <a:p>
            <a:r>
              <a:rPr lang="en-US" dirty="0" smtClean="0">
                <a:hlinkClick r:id="rId8"/>
              </a:rPr>
              <a:t>Sixth Grade</a:t>
            </a:r>
            <a:endParaRPr lang="en-US" dirty="0" smtClean="0"/>
          </a:p>
        </p:txBody>
      </p:sp>
    </p:spTree>
    <p:extLst>
      <p:ext uri="{BB962C8B-B14F-4D97-AF65-F5344CB8AC3E}">
        <p14:creationId xmlns:p14="http://schemas.microsoft.com/office/powerpoint/2010/main" val="6540289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a:t>
            </a:r>
            <a:br>
              <a:rPr lang="en-US" dirty="0" smtClean="0"/>
            </a:br>
            <a:r>
              <a:rPr lang="en-US" dirty="0" smtClean="0"/>
              <a:t>Process and Timeline</a:t>
            </a:r>
            <a:endParaRPr lang="en-US" dirty="0"/>
          </a:p>
        </p:txBody>
      </p:sp>
      <p:sp>
        <p:nvSpPr>
          <p:cNvPr id="3" name="Content Placeholder 2"/>
          <p:cNvSpPr>
            <a:spLocks noGrp="1"/>
          </p:cNvSpPr>
          <p:nvPr>
            <p:ph idx="1"/>
          </p:nvPr>
        </p:nvSpPr>
        <p:spPr/>
        <p:txBody>
          <a:bodyPr>
            <a:normAutofit/>
          </a:bodyPr>
          <a:lstStyle/>
          <a:p>
            <a:r>
              <a:rPr lang="en-US" dirty="0" smtClean="0"/>
              <a:t>Grades 5-</a:t>
            </a:r>
            <a:r>
              <a:rPr lang="en-US" dirty="0"/>
              <a:t>6 Implemented Math In Focus during the </a:t>
            </a:r>
            <a:r>
              <a:rPr lang="en-US" dirty="0" smtClean="0"/>
              <a:t>2016-2017 </a:t>
            </a:r>
            <a:r>
              <a:rPr lang="en-US" dirty="0"/>
              <a:t>school </a:t>
            </a:r>
            <a:r>
              <a:rPr lang="en-US" dirty="0" smtClean="0"/>
              <a:t>year</a:t>
            </a:r>
            <a:endParaRPr lang="en-US" dirty="0"/>
          </a:p>
          <a:p>
            <a:endParaRPr lang="en-US" dirty="0"/>
          </a:p>
          <a:p>
            <a:r>
              <a:rPr lang="en-US" dirty="0"/>
              <a:t>Teachers participated in professional development during the </a:t>
            </a:r>
            <a:r>
              <a:rPr lang="en-US" dirty="0" smtClean="0"/>
              <a:t>summer of 2017</a:t>
            </a:r>
          </a:p>
          <a:p>
            <a:endParaRPr lang="en-US" dirty="0"/>
          </a:p>
          <a:p>
            <a:r>
              <a:rPr lang="en-US" dirty="0" smtClean="0"/>
              <a:t>Implementation began in September for grades K-4</a:t>
            </a:r>
            <a:endParaRPr lang="en-US" dirty="0"/>
          </a:p>
          <a:p>
            <a:endParaRPr lang="en-US" dirty="0"/>
          </a:p>
        </p:txBody>
      </p:sp>
    </p:spTree>
    <p:extLst>
      <p:ext uri="{BB962C8B-B14F-4D97-AF65-F5344CB8AC3E}">
        <p14:creationId xmlns:p14="http://schemas.microsoft.com/office/powerpoint/2010/main" val="35281588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in Focus Framework</a:t>
            </a:r>
            <a:endParaRPr lang="en-US" dirty="0"/>
          </a:p>
        </p:txBody>
      </p:sp>
      <p:pic>
        <p:nvPicPr>
          <p:cNvPr id="4" name="Content Placeholder 3"/>
          <p:cNvPicPr>
            <a:picLocks noGrp="1" noChangeAspect="1"/>
          </p:cNvPicPr>
          <p:nvPr>
            <p:ph idx="1"/>
          </p:nvPr>
        </p:nvPicPr>
        <p:blipFill>
          <a:blip r:embed="rId3"/>
          <a:srcRect t="12236" b="12236"/>
          <a:stretch>
            <a:fillRect/>
          </a:stretch>
        </p:blipFill>
        <p:spPr>
          <a:prstGeom prst="rect">
            <a:avLst/>
          </a:prstGeom>
        </p:spPr>
      </p:pic>
    </p:spTree>
    <p:extLst>
      <p:ext uri="{BB962C8B-B14F-4D97-AF65-F5344CB8AC3E}">
        <p14:creationId xmlns:p14="http://schemas.microsoft.com/office/powerpoint/2010/main" val="34979443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Features of Math in Focus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56362769"/>
              </p:ext>
            </p:extLst>
          </p:nvPr>
        </p:nvGraphicFramePr>
        <p:xfrm>
          <a:off x="2375544" y="2020067"/>
          <a:ext cx="4291311" cy="3944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7325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Focused and Coherent Syllabus</a:t>
            </a:r>
            <a:endParaRPr lang="en-US" dirty="0"/>
          </a:p>
        </p:txBody>
      </p:sp>
      <p:pic>
        <p:nvPicPr>
          <p:cNvPr id="4" name="Picture 2" descr="Middle School Scope and Sequ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9739">
            <a:off x="5949512" y="4493789"/>
            <a:ext cx="2300882" cy="171032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r>
              <a:rPr lang="en-US" sz="1900" i="1" dirty="0"/>
              <a:t>Math in Focus</a:t>
            </a:r>
            <a:r>
              <a:rPr lang="en-US" sz="1900" dirty="0"/>
              <a:t> introduces fewer topics in each grade, but teaches them to greater depth. Topics are taught to mastery, so they build from year to year across grade levels without repetition.</a:t>
            </a:r>
          </a:p>
          <a:p>
            <a:r>
              <a:rPr lang="en-US" sz="1900" dirty="0"/>
              <a:t>The concepts and skills are intentional, designed to prepare students for success in more advanced mathematics.</a:t>
            </a:r>
          </a:p>
          <a:p>
            <a:r>
              <a:rPr lang="en-US" sz="1900" dirty="0"/>
              <a:t>Concepts are covered thoroughly when introduced and each grade builds on the previous grade.</a:t>
            </a:r>
          </a:p>
          <a:p>
            <a:endParaRPr lang="en-US" dirty="0"/>
          </a:p>
        </p:txBody>
      </p:sp>
    </p:spTree>
    <p:extLst>
      <p:ext uri="{BB962C8B-B14F-4D97-AF65-F5344CB8AC3E}">
        <p14:creationId xmlns:p14="http://schemas.microsoft.com/office/powerpoint/2010/main" val="30282288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703973"/>
          </a:xfrm>
        </p:spPr>
        <p:txBody>
          <a:bodyPr>
            <a:normAutofit fontScale="90000"/>
          </a:bodyPr>
          <a:lstStyle/>
          <a:p>
            <a:r>
              <a:rPr lang="en-US" dirty="0" smtClean="0"/>
              <a:t>A Visual &amp; Balanced Approach</a:t>
            </a:r>
            <a:endParaRPr lang="en-US" dirty="0"/>
          </a:p>
        </p:txBody>
      </p:sp>
      <p:pic>
        <p:nvPicPr>
          <p:cNvPr id="4" name="Picture 4" descr="http://www.maryvaleacademy.ca/images/Site_img/mathfigure.jpg"/>
          <p:cNvPicPr>
            <a:picLocks noChangeAspect="1" noChangeArrowheads="1"/>
          </p:cNvPicPr>
          <p:nvPr/>
        </p:nvPicPr>
        <p:blipFill rotWithShape="1">
          <a:blip r:embed="rId3">
            <a:extLst>
              <a:ext uri="{28A0092B-C50C-407E-A947-70E740481C1C}">
                <a14:useLocalDpi xmlns:a14="http://schemas.microsoft.com/office/drawing/2010/main" val="0"/>
              </a:ext>
            </a:extLst>
          </a:blip>
          <a:srcRect t="18604"/>
          <a:stretch/>
        </p:blipFill>
        <p:spPr bwMode="auto">
          <a:xfrm>
            <a:off x="1095023" y="2506600"/>
            <a:ext cx="7040702" cy="3466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2201216916"/>
              </p:ext>
            </p:extLst>
          </p:nvPr>
        </p:nvGraphicFramePr>
        <p:xfrm>
          <a:off x="1370500" y="1810776"/>
          <a:ext cx="6487871"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47961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892595"/>
          </a:xfrm>
        </p:spPr>
        <p:txBody>
          <a:bodyPr>
            <a:normAutofit fontScale="90000"/>
          </a:bodyPr>
          <a:lstStyle/>
          <a:p>
            <a:r>
              <a:rPr lang="en-US" dirty="0" smtClean="0"/>
              <a:t>Concrete – Pictorial - Abstract</a:t>
            </a:r>
            <a:endParaRPr lang="en-US" dirty="0"/>
          </a:p>
        </p:txBody>
      </p:sp>
      <p:pic>
        <p:nvPicPr>
          <p:cNvPr id="4" name="Content Placeholder 3"/>
          <p:cNvPicPr>
            <a:picLocks noGrp="1" noChangeAspect="1"/>
          </p:cNvPicPr>
          <p:nvPr>
            <p:ph idx="1"/>
          </p:nvPr>
        </p:nvPicPr>
        <p:blipFill>
          <a:blip r:embed="rId2"/>
          <a:stretch>
            <a:fillRect/>
          </a:stretch>
        </p:blipFill>
        <p:spPr>
          <a:xfrm>
            <a:off x="760948" y="1905528"/>
            <a:ext cx="7600358" cy="4356740"/>
          </a:xfrm>
          <a:prstGeom prst="rect">
            <a:avLst/>
          </a:prstGeom>
        </p:spPr>
      </p:pic>
    </p:spTree>
    <p:extLst>
      <p:ext uri="{BB962C8B-B14F-4D97-AF65-F5344CB8AC3E}">
        <p14:creationId xmlns:p14="http://schemas.microsoft.com/office/powerpoint/2010/main" val="22591496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emphasis on problem solving using model-drawing (Bar Modeling)</a:t>
            </a:r>
          </a:p>
        </p:txBody>
      </p:sp>
      <p:sp>
        <p:nvSpPr>
          <p:cNvPr id="9" name="Content Placeholder 2"/>
          <p:cNvSpPr>
            <a:spLocks noGrp="1"/>
          </p:cNvSpPr>
          <p:nvPr>
            <p:ph idx="1"/>
          </p:nvPr>
        </p:nvSpPr>
        <p:spPr>
          <a:xfrm>
            <a:off x="1422997" y="2458778"/>
            <a:ext cx="6196405" cy="3603812"/>
          </a:xfrm>
        </p:spPr>
        <p:txBody>
          <a:bodyPr>
            <a:normAutofit/>
          </a:bodyPr>
          <a:lstStyle/>
          <a:p>
            <a:r>
              <a:rPr lang="en-US" i="1" dirty="0"/>
              <a:t>Math in Focus</a:t>
            </a:r>
            <a:r>
              <a:rPr lang="en-US" dirty="0"/>
              <a:t> utilizes model-drawing strategies that help students solve both routine and non-routine problems</a:t>
            </a:r>
            <a:r>
              <a:rPr lang="en-US" dirty="0" smtClean="0"/>
              <a:t>.</a:t>
            </a:r>
          </a:p>
          <a:p>
            <a:endParaRPr lang="en-US" dirty="0"/>
          </a:p>
          <a:p>
            <a:r>
              <a:rPr lang="en-US" dirty="0"/>
              <a:t>Model drawing is a systematic method of representing word problems and number relationships that is explicitly taught beginning in second grade and extending all the way to algebra</a:t>
            </a:r>
            <a:r>
              <a:rPr lang="en-US" b="1" dirty="0"/>
              <a:t>. </a:t>
            </a:r>
          </a:p>
          <a:p>
            <a:pPr marL="0" indent="0">
              <a:buNone/>
            </a:pPr>
            <a:endParaRPr lang="en-US" dirty="0"/>
          </a:p>
        </p:txBody>
      </p:sp>
    </p:spTree>
    <p:extLst>
      <p:ext uri="{BB962C8B-B14F-4D97-AF65-F5344CB8AC3E}">
        <p14:creationId xmlns:p14="http://schemas.microsoft.com/office/powerpoint/2010/main" val="35726741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Modeling</a:t>
            </a:r>
            <a:endParaRPr lang="en-US" dirty="0"/>
          </a:p>
        </p:txBody>
      </p:sp>
      <p:pic>
        <p:nvPicPr>
          <p:cNvPr id="4" name="Picture 4" descr="http://3.bp.blogspot.com/-IFBPgylzy-0/UEbSnD645gI/AAAAAAAAAUI/YCD2jNMab3I/s1600/Screen+shot+2012-09-04+at+8.20.18+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909" y="1796722"/>
            <a:ext cx="5584581" cy="4174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27554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2937</TotalTime>
  <Words>558</Words>
  <Application>Microsoft Macintosh PowerPoint</Application>
  <PresentationFormat>On-screen Show (4:3)</PresentationFormat>
  <Paragraphs>76</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Pushpin</vt:lpstr>
      <vt:lpstr>Math in Focus</vt:lpstr>
      <vt:lpstr>Implementation  Process and Timeline</vt:lpstr>
      <vt:lpstr>Math in Focus Framework</vt:lpstr>
      <vt:lpstr>Key Features of Math in Focus</vt:lpstr>
      <vt:lpstr>A Focused and Coherent Syllabus</vt:lpstr>
      <vt:lpstr>A Visual &amp; Balanced Approach</vt:lpstr>
      <vt:lpstr>Concrete – Pictorial - Abstract</vt:lpstr>
      <vt:lpstr>An emphasis on problem solving using model-drawing (Bar Modeling)</vt:lpstr>
      <vt:lpstr>Bar Modeling</vt:lpstr>
      <vt:lpstr>A Focus on  Numbers &amp; Operations</vt:lpstr>
      <vt:lpstr>A recognition of the importance of attitudes and metacognition</vt:lpstr>
      <vt:lpstr>Fact Fluency</vt:lpstr>
      <vt:lpstr>How can I help my child?</vt:lpstr>
      <vt:lpstr>Resources</vt:lpstr>
      <vt:lpstr>Resources Con’t (Chapter Videos)</vt:lpstr>
    </vt:vector>
  </TitlesOfParts>
  <Company>Rivendell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in Focus</dc:title>
  <dc:creator>Kimberly Johns</dc:creator>
  <cp:lastModifiedBy>Kimberly Johns</cp:lastModifiedBy>
  <cp:revision>13</cp:revision>
  <dcterms:created xsi:type="dcterms:W3CDTF">2017-09-19T16:49:41Z</dcterms:created>
  <dcterms:modified xsi:type="dcterms:W3CDTF">2017-10-19T01:37:17Z</dcterms:modified>
</cp:coreProperties>
</file>